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Economica"/>
      <p:regular r:id="rId45"/>
      <p:bold r:id="rId46"/>
      <p:italic r:id="rId47"/>
      <p:boldItalic r:id="rId48"/>
    </p:embeddedFont>
    <p:embeddedFont>
      <p:font typeface="Montserrat"/>
      <p:regular r:id="rId49"/>
      <p:bold r:id="rId50"/>
      <p:italic r:id="rId51"/>
      <p:boldItalic r:id="rId52"/>
    </p:embeddedFont>
    <p:embeddedFont>
      <p:font typeface="Average"/>
      <p:regular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Economica-bold.fntdata"/><Relationship Id="rId45"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Economica-boldItalic.fntdata"/><Relationship Id="rId47" Type="http://schemas.openxmlformats.org/officeDocument/2006/relationships/font" Target="fonts/Economica-italic.fntdata"/><Relationship Id="rId49"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Average-regular.fntdata"/><Relationship Id="rId52" Type="http://schemas.openxmlformats.org/officeDocument/2006/relationships/font" Target="fonts/Montserrat-boldItalic.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438e692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438e692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ac039df7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ac039df7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438e692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438e692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ac039df74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0ac039df74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ac039df74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ac039df74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438e692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438e692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438e692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438e692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ac039df7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ac039df7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ac039df7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ac039df7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ba9d190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ba9d190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438e6923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438e6923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ba9d190c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ba9d190c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438e6923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438e6923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ac039df74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ac039df74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baecc0bb3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0baecc0bb3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0baecc0bb3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0baecc0bb3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baecc0bb3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0baecc0bb3_2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baecc0bb3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0baecc0bb3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baecc0bb3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0baecc0bb3_2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0baecc0bb3_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30baecc0bb3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ac039df7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ac039df7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baecc0bb3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0baecc0bb3_2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0baecc0bb3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30baecc0bb3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baecc0bb3_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0baecc0bb3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0ac039df7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0ac039df7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438e6923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438e6923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d438e6923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d438e6923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d438e6923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d438e6923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0bc57334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0bc57334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ac039df7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ac039df7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438e69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438e69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ac039df74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ac039df7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438e692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438e692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ac039df7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ac039df7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58" name="Shape 58"/>
        <p:cNvGrpSpPr/>
        <p:nvPr/>
      </p:nvGrpSpPr>
      <p:grpSpPr>
        <a:xfrm>
          <a:off x="0" y="0"/>
          <a:ext cx="0" cy="0"/>
          <a:chOff x="0" y="0"/>
          <a:chExt cx="0" cy="0"/>
        </a:xfrm>
      </p:grpSpPr>
      <p:grpSp>
        <p:nvGrpSpPr>
          <p:cNvPr id="59" name="Google Shape;59;p13"/>
          <p:cNvGrpSpPr/>
          <p:nvPr/>
        </p:nvGrpSpPr>
        <p:grpSpPr>
          <a:xfrm>
            <a:off x="4406400" y="0"/>
            <a:ext cx="4737600" cy="5143065"/>
            <a:chOff x="4406400" y="0"/>
            <a:chExt cx="4737600" cy="5143065"/>
          </a:xfrm>
        </p:grpSpPr>
        <p:sp>
          <p:nvSpPr>
            <p:cNvPr id="60" name="Google Shape;60;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13"/>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0" name="Shape 80"/>
        <p:cNvGrpSpPr/>
        <p:nvPr/>
      </p:nvGrpSpPr>
      <p:grpSpPr>
        <a:xfrm>
          <a:off x="0" y="0"/>
          <a:ext cx="0" cy="0"/>
          <a:chOff x="0" y="0"/>
          <a:chExt cx="0" cy="0"/>
        </a:xfrm>
      </p:grpSpPr>
      <p:pic>
        <p:nvPicPr>
          <p:cNvPr descr="offset_comp_343059.jpg" id="81" name="Google Shape;81;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82" name="Google Shape;82;p14"/>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 name="Google Shape;83;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0"/>
              </a:spcBef>
              <a:spcAft>
                <a:spcPts val="0"/>
              </a:spcAft>
              <a:buClr>
                <a:schemeClr val="dk2"/>
              </a:buClr>
              <a:buSzPts val="1400"/>
              <a:buChar char="■"/>
              <a:defRPr>
                <a:solidFill>
                  <a:schemeClr val="dk2"/>
                </a:solidFill>
              </a:defRPr>
            </a:lvl3pPr>
            <a:lvl4pPr indent="-317500" lvl="3" marL="1828800">
              <a:spcBef>
                <a:spcPts val="0"/>
              </a:spcBef>
              <a:spcAft>
                <a:spcPts val="0"/>
              </a:spcAft>
              <a:buClr>
                <a:schemeClr val="dk2"/>
              </a:buClr>
              <a:buSzPts val="1400"/>
              <a:buChar char="●"/>
              <a:defRPr>
                <a:solidFill>
                  <a:schemeClr val="dk2"/>
                </a:solidFill>
              </a:defRPr>
            </a:lvl4pPr>
            <a:lvl5pPr indent="-317500" lvl="4" marL="2286000">
              <a:spcBef>
                <a:spcPts val="0"/>
              </a:spcBef>
              <a:spcAft>
                <a:spcPts val="0"/>
              </a:spcAft>
              <a:buClr>
                <a:schemeClr val="dk2"/>
              </a:buClr>
              <a:buSzPts val="1400"/>
              <a:buChar char="○"/>
              <a:defRPr>
                <a:solidFill>
                  <a:schemeClr val="dk2"/>
                </a:solidFill>
              </a:defRPr>
            </a:lvl5pPr>
            <a:lvl6pPr indent="-317500" lvl="5" marL="2743200">
              <a:spcBef>
                <a:spcPts val="0"/>
              </a:spcBef>
              <a:spcAft>
                <a:spcPts val="0"/>
              </a:spcAft>
              <a:buClr>
                <a:schemeClr val="dk2"/>
              </a:buClr>
              <a:buSzPts val="1400"/>
              <a:buChar char="■"/>
              <a:defRPr>
                <a:solidFill>
                  <a:schemeClr val="dk2"/>
                </a:solidFill>
              </a:defRPr>
            </a:lvl6pPr>
            <a:lvl7pPr indent="-317500" lvl="6" marL="3200400">
              <a:spcBef>
                <a:spcPts val="0"/>
              </a:spcBef>
              <a:spcAft>
                <a:spcPts val="0"/>
              </a:spcAft>
              <a:buClr>
                <a:schemeClr val="dk2"/>
              </a:buClr>
              <a:buSzPts val="1400"/>
              <a:buChar char="●"/>
              <a:defRPr>
                <a:solidFill>
                  <a:schemeClr val="dk2"/>
                </a:solidFill>
              </a:defRPr>
            </a:lvl7pPr>
            <a:lvl8pPr indent="-317500" lvl="7" marL="3657600">
              <a:spcBef>
                <a:spcPts val="0"/>
              </a:spcBef>
              <a:spcAft>
                <a:spcPts val="0"/>
              </a:spcAft>
              <a:buClr>
                <a:schemeClr val="dk2"/>
              </a:buClr>
              <a:buSzPts val="1400"/>
              <a:buChar char="○"/>
              <a:defRPr>
                <a:solidFill>
                  <a:schemeClr val="dk2"/>
                </a:solidFill>
              </a:defRPr>
            </a:lvl8pPr>
            <a:lvl9pPr indent="-317500" lvl="8" marL="4114800">
              <a:spcBef>
                <a:spcPts val="0"/>
              </a:spcBef>
              <a:spcAft>
                <a:spcPts val="0"/>
              </a:spcAft>
              <a:buClr>
                <a:schemeClr val="dk2"/>
              </a:buClr>
              <a:buSzPts val="1400"/>
              <a:buChar char="■"/>
              <a:defRPr>
                <a:solidFill>
                  <a:schemeClr val="dk2"/>
                </a:solidFill>
              </a:defRPr>
            </a:lvl9pPr>
          </a:lstStyle>
          <a:p/>
        </p:txBody>
      </p:sp>
      <p:sp>
        <p:nvSpPr>
          <p:cNvPr id="84" name="Google Shape;8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0" y="381001"/>
            <a:ext cx="1037850" cy="1016287"/>
            <a:chOff x="0" y="381001"/>
            <a:chExt cx="1037850" cy="1016287"/>
          </a:xfrm>
        </p:grpSpPr>
        <p:sp>
          <p:nvSpPr>
            <p:cNvPr id="90" name="Google Shape;90;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92" name="Shape 92"/>
        <p:cNvGrpSpPr/>
        <p:nvPr/>
      </p:nvGrpSpPr>
      <p:grpSpPr>
        <a:xfrm>
          <a:off x="0" y="0"/>
          <a:ext cx="0" cy="0"/>
          <a:chOff x="0" y="0"/>
          <a:chExt cx="0" cy="0"/>
        </a:xfrm>
      </p:grpSpPr>
      <p:sp>
        <p:nvSpPr>
          <p:cNvPr id="93" name="Google Shape;93;p15"/>
          <p:cNvSpPr txBox="1"/>
          <p:nvPr>
            <p:ph type="title"/>
          </p:nvPr>
        </p:nvSpPr>
        <p:spPr>
          <a:xfrm>
            <a:off x="361071" y="1924852"/>
            <a:ext cx="2304900" cy="17973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4" name="Google Shape;94;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96" name="Google Shape;96;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5"/>
          <p:cNvGrpSpPr/>
          <p:nvPr/>
        </p:nvGrpSpPr>
        <p:grpSpPr>
          <a:xfrm>
            <a:off x="0" y="381001"/>
            <a:ext cx="1037850" cy="1016287"/>
            <a:chOff x="0" y="381001"/>
            <a:chExt cx="1037850" cy="1016287"/>
          </a:xfrm>
        </p:grpSpPr>
        <p:sp>
          <p:nvSpPr>
            <p:cNvPr id="101" name="Google Shape;101;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idx="2" type="title"/>
          </p:nvPr>
        </p:nvSpPr>
        <p:spPr>
          <a:xfrm>
            <a:off x="1297500" y="459490"/>
            <a:ext cx="3005700" cy="510900"/>
          </a:xfrm>
          <a:prstGeom prst="rect">
            <a:avLst/>
          </a:prstGeom>
        </p:spPr>
        <p:txBody>
          <a:bodyPr anchorCtr="0" anchor="b"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4" name="Google Shape;10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5" name="Shape 105"/>
        <p:cNvGrpSpPr/>
        <p:nvPr/>
      </p:nvGrpSpPr>
      <p:grpSpPr>
        <a:xfrm>
          <a:off x="0" y="0"/>
          <a:ext cx="0" cy="0"/>
          <a:chOff x="0" y="0"/>
          <a:chExt cx="0" cy="0"/>
        </a:xfrm>
      </p:grpSpPr>
      <p:sp>
        <p:nvSpPr>
          <p:cNvPr id="106" name="Google Shape;106;p16"/>
          <p:cNvSpPr txBox="1"/>
          <p:nvPr>
            <p:ph type="title"/>
          </p:nvPr>
        </p:nvSpPr>
        <p:spPr>
          <a:xfrm>
            <a:off x="702850" y="1708619"/>
            <a:ext cx="3333300" cy="14709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7" name="Google Shape;107;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0" y="381001"/>
            <a:ext cx="1037850" cy="1016287"/>
            <a:chOff x="0" y="381001"/>
            <a:chExt cx="1037850" cy="1016287"/>
          </a:xfrm>
        </p:grpSpPr>
        <p:sp>
          <p:nvSpPr>
            <p:cNvPr id="113" name="Google Shape;113;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6"/>
          <p:cNvSpPr txBox="1"/>
          <p:nvPr>
            <p:ph idx="2" type="title"/>
          </p:nvPr>
        </p:nvSpPr>
        <p:spPr>
          <a:xfrm>
            <a:off x="1297500" y="459490"/>
            <a:ext cx="3005700" cy="510900"/>
          </a:xfrm>
          <a:prstGeom prst="rect">
            <a:avLst/>
          </a:prstGeom>
        </p:spPr>
        <p:txBody>
          <a:bodyPr anchorCtr="0" anchor="b"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16" name="Google Shape;11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7" name="Google Shape;117;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p18"/>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4" name="Google Shape;124;p18"/>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5" name="Google Shape;125;p18"/>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26" name="Google Shape;126;p18"/>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27" name="Google Shape;12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28" name="Shape 128"/>
        <p:cNvGrpSpPr/>
        <p:nvPr/>
      </p:nvGrpSpPr>
      <p:grpSpPr>
        <a:xfrm>
          <a:off x="0" y="0"/>
          <a:ext cx="0" cy="0"/>
          <a:chOff x="0" y="0"/>
          <a:chExt cx="0" cy="0"/>
        </a:xfrm>
      </p:grpSpPr>
      <p:grpSp>
        <p:nvGrpSpPr>
          <p:cNvPr id="129" name="Google Shape;129;p19"/>
          <p:cNvGrpSpPr/>
          <p:nvPr/>
        </p:nvGrpSpPr>
        <p:grpSpPr>
          <a:xfrm>
            <a:off x="4406400" y="0"/>
            <a:ext cx="4737600" cy="5143065"/>
            <a:chOff x="4406400" y="0"/>
            <a:chExt cx="4737600" cy="5143065"/>
          </a:xfrm>
        </p:grpSpPr>
        <p:sp>
          <p:nvSpPr>
            <p:cNvPr id="130" name="Google Shape;130;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
        <p:nvSpPr>
          <p:cNvPr id="149" name="Google Shape;149;p19"/>
          <p:cNvSpPr txBox="1"/>
          <p:nvPr>
            <p:ph type="title"/>
          </p:nvPr>
        </p:nvSpPr>
        <p:spPr>
          <a:xfrm>
            <a:off x="1297500" y="393750"/>
            <a:ext cx="7038900" cy="914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0" name="Shape 150"/>
        <p:cNvGrpSpPr/>
        <p:nvPr/>
      </p:nvGrpSpPr>
      <p:grpSpPr>
        <a:xfrm>
          <a:off x="0" y="0"/>
          <a:ext cx="0" cy="0"/>
          <a:chOff x="0" y="0"/>
          <a:chExt cx="0" cy="0"/>
        </a:xfrm>
      </p:grpSpPr>
      <p:sp>
        <p:nvSpPr>
          <p:cNvPr id="151" name="Google Shape;151;p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53" name="Google Shape;153;p2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4" name="Google Shape;15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 name="Google Shape;157;p21"/>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8" name="Google Shape;15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9" name="Shape 159"/>
        <p:cNvGrpSpPr/>
        <p:nvPr/>
      </p:nvGrpSpPr>
      <p:grpSpPr>
        <a:xfrm>
          <a:off x="0" y="0"/>
          <a:ext cx="0" cy="0"/>
          <a:chOff x="0" y="0"/>
          <a:chExt cx="0" cy="0"/>
        </a:xfrm>
      </p:grpSpPr>
      <p:pic>
        <p:nvPicPr>
          <p:cNvPr descr="offset_comp_343059.jpg" id="160" name="Google Shape;160;p22"/>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161" name="Google Shape;161;p22"/>
          <p:cNvSpPr txBox="1"/>
          <p:nvPr>
            <p:ph type="title"/>
          </p:nvPr>
        </p:nvSpPr>
        <p:spPr>
          <a:xfrm>
            <a:off x="1297500" y="393750"/>
            <a:ext cx="7038900" cy="914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22"/>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a:solidFill>
                  <a:schemeClr val="dk2"/>
                </a:solidFill>
              </a:defRPr>
            </a:lvl1pPr>
            <a:lvl2pPr indent="-317500" lvl="1" marL="914400" algn="l">
              <a:lnSpc>
                <a:spcPct val="115000"/>
              </a:lnSpc>
              <a:spcBef>
                <a:spcPts val="0"/>
              </a:spcBef>
              <a:spcAft>
                <a:spcPts val="0"/>
              </a:spcAft>
              <a:buClr>
                <a:schemeClr val="dk2"/>
              </a:buClr>
              <a:buSzPts val="1400"/>
              <a:buChar char="○"/>
              <a:defRPr>
                <a:solidFill>
                  <a:schemeClr val="dk2"/>
                </a:solidFill>
              </a:defRPr>
            </a:lvl2pPr>
            <a:lvl3pPr indent="-317500" lvl="2" marL="1371600" algn="l">
              <a:lnSpc>
                <a:spcPct val="115000"/>
              </a:lnSpc>
              <a:spcBef>
                <a:spcPts val="0"/>
              </a:spcBef>
              <a:spcAft>
                <a:spcPts val="0"/>
              </a:spcAft>
              <a:buClr>
                <a:schemeClr val="dk2"/>
              </a:buClr>
              <a:buSzPts val="1400"/>
              <a:buChar char="■"/>
              <a:defRPr>
                <a:solidFill>
                  <a:schemeClr val="dk2"/>
                </a:solidFill>
              </a:defRPr>
            </a:lvl3pPr>
            <a:lvl4pPr indent="-317500" lvl="3" marL="1828800" algn="l">
              <a:lnSpc>
                <a:spcPct val="115000"/>
              </a:lnSpc>
              <a:spcBef>
                <a:spcPts val="0"/>
              </a:spcBef>
              <a:spcAft>
                <a:spcPts val="0"/>
              </a:spcAft>
              <a:buClr>
                <a:schemeClr val="dk2"/>
              </a:buClr>
              <a:buSzPts val="1400"/>
              <a:buChar char="●"/>
              <a:defRPr>
                <a:solidFill>
                  <a:schemeClr val="dk2"/>
                </a:solidFill>
              </a:defRPr>
            </a:lvl4pPr>
            <a:lvl5pPr indent="-317500" lvl="4" marL="2286000" algn="l">
              <a:lnSpc>
                <a:spcPct val="115000"/>
              </a:lnSpc>
              <a:spcBef>
                <a:spcPts val="0"/>
              </a:spcBef>
              <a:spcAft>
                <a:spcPts val="0"/>
              </a:spcAft>
              <a:buClr>
                <a:schemeClr val="dk2"/>
              </a:buClr>
              <a:buSzPts val="1400"/>
              <a:buChar char="○"/>
              <a:defRPr>
                <a:solidFill>
                  <a:schemeClr val="dk2"/>
                </a:solidFill>
              </a:defRPr>
            </a:lvl5pPr>
            <a:lvl6pPr indent="-317500" lvl="5" marL="2743200" algn="l">
              <a:lnSpc>
                <a:spcPct val="115000"/>
              </a:lnSpc>
              <a:spcBef>
                <a:spcPts val="0"/>
              </a:spcBef>
              <a:spcAft>
                <a:spcPts val="0"/>
              </a:spcAft>
              <a:buClr>
                <a:schemeClr val="dk2"/>
              </a:buClr>
              <a:buSzPts val="1400"/>
              <a:buChar char="■"/>
              <a:defRPr>
                <a:solidFill>
                  <a:schemeClr val="dk2"/>
                </a:solidFill>
              </a:defRPr>
            </a:lvl6pPr>
            <a:lvl7pPr indent="-317500" lvl="6" marL="3200400" algn="l">
              <a:lnSpc>
                <a:spcPct val="115000"/>
              </a:lnSpc>
              <a:spcBef>
                <a:spcPts val="0"/>
              </a:spcBef>
              <a:spcAft>
                <a:spcPts val="0"/>
              </a:spcAft>
              <a:buClr>
                <a:schemeClr val="dk2"/>
              </a:buClr>
              <a:buSzPts val="1400"/>
              <a:buChar char="●"/>
              <a:defRPr>
                <a:solidFill>
                  <a:schemeClr val="dk2"/>
                </a:solidFill>
              </a:defRPr>
            </a:lvl7pPr>
            <a:lvl8pPr indent="-317500" lvl="7" marL="3657600" algn="l">
              <a:lnSpc>
                <a:spcPct val="115000"/>
              </a:lnSpc>
              <a:spcBef>
                <a:spcPts val="0"/>
              </a:spcBef>
              <a:spcAft>
                <a:spcPts val="0"/>
              </a:spcAft>
              <a:buClr>
                <a:schemeClr val="dk2"/>
              </a:buClr>
              <a:buSzPts val="1400"/>
              <a:buChar char="○"/>
              <a:defRPr>
                <a:solidFill>
                  <a:schemeClr val="dk2"/>
                </a:solidFill>
              </a:defRPr>
            </a:lvl8pPr>
            <a:lvl9pPr indent="-317500" lvl="8" marL="4114800" algn="l">
              <a:lnSpc>
                <a:spcPct val="115000"/>
              </a:lnSpc>
              <a:spcBef>
                <a:spcPts val="0"/>
              </a:spcBef>
              <a:spcAft>
                <a:spcPts val="0"/>
              </a:spcAft>
              <a:buClr>
                <a:schemeClr val="dk2"/>
              </a:buClr>
              <a:buSzPts val="1400"/>
              <a:buChar char="■"/>
              <a:defRPr>
                <a:solidFill>
                  <a:schemeClr val="dk2"/>
                </a:solidFill>
              </a:defRPr>
            </a:lvl9pPr>
          </a:lstStyle>
          <a:p/>
        </p:txBody>
      </p:sp>
      <p:sp>
        <p:nvSpPr>
          <p:cNvPr id="163" name="Google Shape;16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2">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22"/>
          <p:cNvGrpSpPr/>
          <p:nvPr/>
        </p:nvGrpSpPr>
        <p:grpSpPr>
          <a:xfrm>
            <a:off x="0" y="381001"/>
            <a:ext cx="1037850" cy="1016288"/>
            <a:chOff x="0" y="381001"/>
            <a:chExt cx="1037850" cy="1016288"/>
          </a:xfrm>
        </p:grpSpPr>
        <p:sp>
          <p:nvSpPr>
            <p:cNvPr id="169" name="Google Shape;169;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71" name="Shape 171"/>
        <p:cNvGrpSpPr/>
        <p:nvPr/>
      </p:nvGrpSpPr>
      <p:grpSpPr>
        <a:xfrm>
          <a:off x="0" y="0"/>
          <a:ext cx="0" cy="0"/>
          <a:chOff x="0" y="0"/>
          <a:chExt cx="0" cy="0"/>
        </a:xfrm>
      </p:grpSpPr>
      <p:sp>
        <p:nvSpPr>
          <p:cNvPr id="172" name="Google Shape;172;p23"/>
          <p:cNvSpPr txBox="1"/>
          <p:nvPr>
            <p:ph type="title"/>
          </p:nvPr>
        </p:nvSpPr>
        <p:spPr>
          <a:xfrm>
            <a:off x="361071" y="1924852"/>
            <a:ext cx="2304900" cy="1797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3" name="Google Shape;173;p23"/>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75" name="Google Shape;175;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23"/>
          <p:cNvGrpSpPr/>
          <p:nvPr/>
        </p:nvGrpSpPr>
        <p:grpSpPr>
          <a:xfrm>
            <a:off x="0" y="381001"/>
            <a:ext cx="1037850" cy="1016288"/>
            <a:chOff x="0" y="381001"/>
            <a:chExt cx="1037850" cy="1016288"/>
          </a:xfrm>
        </p:grpSpPr>
        <p:sp>
          <p:nvSpPr>
            <p:cNvPr id="180" name="Google Shape;180;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23"/>
          <p:cNvSpPr txBox="1"/>
          <p:nvPr>
            <p:ph idx="2" type="title"/>
          </p:nvPr>
        </p:nvSpPr>
        <p:spPr>
          <a:xfrm>
            <a:off x="1297500" y="459490"/>
            <a:ext cx="3005700" cy="510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83" name="Google Shape;18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84" name="Shape 184"/>
        <p:cNvGrpSpPr/>
        <p:nvPr/>
      </p:nvGrpSpPr>
      <p:grpSpPr>
        <a:xfrm>
          <a:off x="0" y="0"/>
          <a:ext cx="0" cy="0"/>
          <a:chOff x="0" y="0"/>
          <a:chExt cx="0" cy="0"/>
        </a:xfrm>
      </p:grpSpPr>
      <p:sp>
        <p:nvSpPr>
          <p:cNvPr id="185" name="Google Shape;185;p24"/>
          <p:cNvSpPr txBox="1"/>
          <p:nvPr>
            <p:ph type="title"/>
          </p:nvPr>
        </p:nvSpPr>
        <p:spPr>
          <a:xfrm>
            <a:off x="702850" y="1708619"/>
            <a:ext cx="3333300" cy="1470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86" name="Google Shape;186;p24"/>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4">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24"/>
          <p:cNvGrpSpPr/>
          <p:nvPr/>
        </p:nvGrpSpPr>
        <p:grpSpPr>
          <a:xfrm>
            <a:off x="0" y="381001"/>
            <a:ext cx="1037850" cy="1016288"/>
            <a:chOff x="0" y="381001"/>
            <a:chExt cx="1037850" cy="1016288"/>
          </a:xfrm>
        </p:grpSpPr>
        <p:sp>
          <p:nvSpPr>
            <p:cNvPr id="192" name="Google Shape;1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24"/>
          <p:cNvSpPr txBox="1"/>
          <p:nvPr>
            <p:ph idx="2" type="title"/>
          </p:nvPr>
        </p:nvSpPr>
        <p:spPr>
          <a:xfrm>
            <a:off x="1297500" y="459490"/>
            <a:ext cx="3005700" cy="510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95" name="Google Shape;1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
        <p:nvSpPr>
          <p:cNvPr id="196" name="Google Shape;196;p24"/>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99" name="Google Shape;1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0" name="Shape 200"/>
        <p:cNvGrpSpPr/>
        <p:nvPr/>
      </p:nvGrpSpPr>
      <p:grpSpPr>
        <a:xfrm>
          <a:off x="0" y="0"/>
          <a:ext cx="0" cy="0"/>
          <a:chOff x="0" y="0"/>
          <a:chExt cx="0" cy="0"/>
        </a:xfrm>
      </p:grpSpPr>
      <p:sp>
        <p:nvSpPr>
          <p:cNvPr id="201" name="Google Shape;201;p2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2" name="Google Shape;202;p2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3" name="Google Shape;203;p26"/>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04" name="Google Shape;2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07" name="Google Shape;207;p27"/>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8" name="Google Shape;208;p27"/>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9" name="Google Shape;2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0" name="Shape 210"/>
        <p:cNvGrpSpPr/>
        <p:nvPr/>
      </p:nvGrpSpPr>
      <p:grpSpPr>
        <a:xfrm>
          <a:off x="0" y="0"/>
          <a:ext cx="0" cy="0"/>
          <a:chOff x="0" y="0"/>
          <a:chExt cx="0" cy="0"/>
        </a:xfrm>
      </p:grpSpPr>
      <p:sp>
        <p:nvSpPr>
          <p:cNvPr id="211" name="Google Shape;211;p2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8"/>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3" name="Google Shape;2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2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6" name="Google Shape;216;p2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17" name="Google Shape;217;p29"/>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218" name="Google Shape;218;p29"/>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219" name="Google Shape;219;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20" name="Google Shape;22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30"/>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223" name="Google Shape;22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sp>
        <p:nvSpPr>
          <p:cNvPr id="225" name="Google Shape;225;p3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1"/>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27" name="Google Shape;227;p31"/>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28" name="Google Shape;22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120" name="Google Shape;120;p1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121" name="Google Shape;1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8.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2.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5.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6.jpg"/><Relationship Id="rId4" Type="http://schemas.openxmlformats.org/officeDocument/2006/relationships/image" Target="../media/image7.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2.jpg"/><Relationship Id="rId7"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Automated Image Tagging System</a:t>
            </a:r>
            <a:endParaRPr/>
          </a:p>
        </p:txBody>
      </p:sp>
      <p:sp>
        <p:nvSpPr>
          <p:cNvPr id="236" name="Google Shape;236;p3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fontScale="85000"/>
          </a:bodyPr>
          <a:lstStyle/>
          <a:p>
            <a:pPr indent="0" lvl="0" marL="0" rtl="0" algn="ctr">
              <a:lnSpc>
                <a:spcPct val="115000"/>
              </a:lnSpc>
              <a:spcBef>
                <a:spcPts val="0"/>
              </a:spcBef>
              <a:spcAft>
                <a:spcPts val="1600"/>
              </a:spcAft>
              <a:buNone/>
            </a:pPr>
            <a:r>
              <a:rPr lang="en-GB"/>
              <a:t>AWS Machine Learning </a:t>
            </a:r>
            <a:r>
              <a:rPr lang="en-GB"/>
              <a:t>Engineer</a:t>
            </a:r>
            <a:r>
              <a:rPr lang="en-GB"/>
              <a:t> Project</a:t>
            </a:r>
            <a:endParaRPr/>
          </a:p>
        </p:txBody>
      </p:sp>
      <p:pic>
        <p:nvPicPr>
          <p:cNvPr id="237" name="Google Shape;237;p33"/>
          <p:cNvPicPr preferRelativeResize="0"/>
          <p:nvPr/>
        </p:nvPicPr>
        <p:blipFill>
          <a:blip r:embed="rId3">
            <a:alphaModFix/>
          </a:blip>
          <a:stretch>
            <a:fillRect/>
          </a:stretch>
        </p:blipFill>
        <p:spPr>
          <a:xfrm>
            <a:off x="-4" y="0"/>
            <a:ext cx="1380925" cy="1374775"/>
          </a:xfrm>
          <a:prstGeom prst="rect">
            <a:avLst/>
          </a:prstGeom>
          <a:noFill/>
          <a:ln>
            <a:noFill/>
          </a:ln>
        </p:spPr>
      </p:pic>
      <p:pic>
        <p:nvPicPr>
          <p:cNvPr id="238" name="Google Shape;238;p33"/>
          <p:cNvPicPr preferRelativeResize="0"/>
          <p:nvPr/>
        </p:nvPicPr>
        <p:blipFill>
          <a:blip r:embed="rId4">
            <a:alphaModFix/>
          </a:blip>
          <a:stretch>
            <a:fillRect/>
          </a:stretch>
        </p:blipFill>
        <p:spPr>
          <a:xfrm>
            <a:off x="7763075" y="-3075"/>
            <a:ext cx="1380925" cy="1380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1798350" y="1138050"/>
            <a:ext cx="5547300" cy="800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Specify Image Size &amp; No. of Batches</a:t>
            </a:r>
            <a:endParaRPr/>
          </a:p>
        </p:txBody>
      </p:sp>
      <p:pic>
        <p:nvPicPr>
          <p:cNvPr id="322" name="Google Shape;322;p42"/>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23" name="Google Shape;323;p42"/>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24" name="Google Shape;324;p42"/>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pic>
        <p:nvPicPr>
          <p:cNvPr id="325" name="Google Shape;325;p42"/>
          <p:cNvPicPr preferRelativeResize="0"/>
          <p:nvPr/>
        </p:nvPicPr>
        <p:blipFill>
          <a:blip r:embed="rId5">
            <a:alphaModFix/>
          </a:blip>
          <a:stretch>
            <a:fillRect/>
          </a:stretch>
        </p:blipFill>
        <p:spPr>
          <a:xfrm>
            <a:off x="174225" y="2053125"/>
            <a:ext cx="6573299" cy="1755838"/>
          </a:xfrm>
          <a:prstGeom prst="rect">
            <a:avLst/>
          </a:prstGeom>
          <a:noFill/>
          <a:ln>
            <a:noFill/>
          </a:ln>
        </p:spPr>
      </p:pic>
      <p:pic>
        <p:nvPicPr>
          <p:cNvPr id="326" name="Google Shape;326;p42"/>
          <p:cNvPicPr preferRelativeResize="0"/>
          <p:nvPr/>
        </p:nvPicPr>
        <p:blipFill>
          <a:blip r:embed="rId6">
            <a:alphaModFix/>
          </a:blip>
          <a:stretch>
            <a:fillRect/>
          </a:stretch>
        </p:blipFill>
        <p:spPr>
          <a:xfrm>
            <a:off x="2258950" y="2847250"/>
            <a:ext cx="6573344" cy="175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311700" y="1040313"/>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Training &amp; Validation Split</a:t>
            </a:r>
            <a:endParaRPr/>
          </a:p>
        </p:txBody>
      </p:sp>
      <p:sp>
        <p:nvSpPr>
          <p:cNvPr id="332" name="Google Shape;332;p43"/>
          <p:cNvSpPr txBox="1"/>
          <p:nvPr>
            <p:ph idx="1" type="body"/>
          </p:nvPr>
        </p:nvSpPr>
        <p:spPr>
          <a:xfrm>
            <a:off x="311700" y="1822750"/>
            <a:ext cx="4260300" cy="298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solidFill>
                  <a:srgbClr val="3C4043"/>
                </a:solidFill>
                <a:highlight>
                  <a:srgbClr val="FFFFFF"/>
                </a:highlight>
                <a:latin typeface="Arial"/>
                <a:ea typeface="Arial"/>
                <a:cs typeface="Arial"/>
                <a:sym typeface="Arial"/>
              </a:rPr>
              <a:t>Splitting data into training and validation sets allows for unbiased evaluation of the model during training. </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rPr b="1" lang="en-GB" sz="1400">
                <a:solidFill>
                  <a:srgbClr val="3C4043"/>
                </a:solidFill>
                <a:highlight>
                  <a:srgbClr val="FFFFFF"/>
                </a:highlight>
                <a:latin typeface="Arial"/>
                <a:ea typeface="Arial"/>
                <a:cs typeface="Arial"/>
                <a:sym typeface="Arial"/>
              </a:rPr>
              <a:t>It helps monitor performance on unseen data, detect overfitting early, and tune hyperparameters effectively. </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1200"/>
              </a:spcAft>
              <a:buNone/>
            </a:pPr>
            <a:r>
              <a:rPr b="1" lang="en-GB" sz="1400">
                <a:solidFill>
                  <a:srgbClr val="3C4043"/>
                </a:solidFill>
                <a:highlight>
                  <a:srgbClr val="FFFFFF"/>
                </a:highlight>
                <a:latin typeface="Arial"/>
                <a:ea typeface="Arial"/>
                <a:cs typeface="Arial"/>
                <a:sym typeface="Arial"/>
              </a:rPr>
              <a:t>By using validation data, you can test the model's generalization ability.</a:t>
            </a:r>
            <a:endParaRPr sz="1400"/>
          </a:p>
        </p:txBody>
      </p:sp>
      <p:pic>
        <p:nvPicPr>
          <p:cNvPr id="333" name="Google Shape;333;p43"/>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34" name="Google Shape;334;p43"/>
          <p:cNvPicPr preferRelativeResize="0"/>
          <p:nvPr/>
        </p:nvPicPr>
        <p:blipFill>
          <a:blip r:embed="rId4">
            <a:alphaModFix/>
          </a:blip>
          <a:stretch>
            <a:fillRect/>
          </a:stretch>
        </p:blipFill>
        <p:spPr>
          <a:xfrm>
            <a:off x="0" y="442"/>
            <a:ext cx="1138475" cy="1137600"/>
          </a:xfrm>
          <a:prstGeom prst="rect">
            <a:avLst/>
          </a:prstGeom>
          <a:noFill/>
          <a:ln>
            <a:noFill/>
          </a:ln>
        </p:spPr>
      </p:pic>
      <p:pic>
        <p:nvPicPr>
          <p:cNvPr id="335" name="Google Shape;335;p43"/>
          <p:cNvPicPr preferRelativeResize="0"/>
          <p:nvPr/>
        </p:nvPicPr>
        <p:blipFill rotWithShape="1">
          <a:blip r:embed="rId5">
            <a:alphaModFix/>
          </a:blip>
          <a:srcRect b="0" l="386" r="396" t="0"/>
          <a:stretch/>
        </p:blipFill>
        <p:spPr>
          <a:xfrm>
            <a:off x="4712175" y="1969350"/>
            <a:ext cx="4267199" cy="2177650"/>
          </a:xfrm>
          <a:prstGeom prst="rect">
            <a:avLst/>
          </a:prstGeom>
          <a:noFill/>
          <a:ln>
            <a:noFill/>
          </a:ln>
        </p:spPr>
      </p:pic>
      <p:sp>
        <p:nvSpPr>
          <p:cNvPr id="336" name="Google Shape;336;p43"/>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2331600" y="1281600"/>
            <a:ext cx="44808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Training &amp; Validation Split</a:t>
            </a:r>
            <a:endParaRPr/>
          </a:p>
        </p:txBody>
      </p:sp>
      <p:pic>
        <p:nvPicPr>
          <p:cNvPr id="342" name="Google Shape;342;p44"/>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43" name="Google Shape;343;p44"/>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44" name="Google Shape;344;p44"/>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pic>
        <p:nvPicPr>
          <p:cNvPr id="345" name="Google Shape;345;p44"/>
          <p:cNvPicPr preferRelativeResize="0"/>
          <p:nvPr/>
        </p:nvPicPr>
        <p:blipFill>
          <a:blip r:embed="rId5">
            <a:alphaModFix/>
          </a:blip>
          <a:stretch>
            <a:fillRect/>
          </a:stretch>
        </p:blipFill>
        <p:spPr>
          <a:xfrm>
            <a:off x="736725" y="2287700"/>
            <a:ext cx="5552350" cy="883025"/>
          </a:xfrm>
          <a:prstGeom prst="rect">
            <a:avLst/>
          </a:prstGeom>
          <a:noFill/>
          <a:ln>
            <a:noFill/>
          </a:ln>
        </p:spPr>
      </p:pic>
      <p:pic>
        <p:nvPicPr>
          <p:cNvPr id="346" name="Google Shape;346;p44"/>
          <p:cNvPicPr preferRelativeResize="0"/>
          <p:nvPr/>
        </p:nvPicPr>
        <p:blipFill>
          <a:blip r:embed="rId6">
            <a:alphaModFix/>
          </a:blip>
          <a:stretch>
            <a:fillRect/>
          </a:stretch>
        </p:blipFill>
        <p:spPr>
          <a:xfrm>
            <a:off x="2862550" y="3535073"/>
            <a:ext cx="5311575" cy="71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2: Model Training </a:t>
            </a:r>
            <a:endParaRPr/>
          </a:p>
        </p:txBody>
      </p:sp>
      <p:pic>
        <p:nvPicPr>
          <p:cNvPr id="352" name="Google Shape;352;p45"/>
          <p:cNvPicPr preferRelativeResize="0"/>
          <p:nvPr/>
        </p:nvPicPr>
        <p:blipFill>
          <a:blip r:embed="rId3">
            <a:alphaModFix/>
          </a:blip>
          <a:stretch>
            <a:fillRect/>
          </a:stretch>
        </p:blipFill>
        <p:spPr>
          <a:xfrm>
            <a:off x="8005525" y="0"/>
            <a:ext cx="1138475" cy="1138475"/>
          </a:xfrm>
          <a:prstGeom prst="rect">
            <a:avLst/>
          </a:prstGeom>
          <a:noFill/>
          <a:ln>
            <a:noFill/>
          </a:ln>
        </p:spPr>
      </p:pic>
      <p:pic>
        <p:nvPicPr>
          <p:cNvPr id="353" name="Google Shape;353;p45"/>
          <p:cNvPicPr preferRelativeResize="0"/>
          <p:nvPr/>
        </p:nvPicPr>
        <p:blipFill>
          <a:blip r:embed="rId4">
            <a:alphaModFix/>
          </a:blip>
          <a:stretch>
            <a:fillRect/>
          </a:stretch>
        </p:blipFill>
        <p:spPr>
          <a:xfrm>
            <a:off x="0" y="442"/>
            <a:ext cx="1138475" cy="113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424425" y="1162488"/>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CNN Layers</a:t>
            </a:r>
            <a:endParaRPr/>
          </a:p>
        </p:txBody>
      </p:sp>
      <p:sp>
        <p:nvSpPr>
          <p:cNvPr id="359" name="Google Shape;359;p46"/>
          <p:cNvSpPr txBox="1"/>
          <p:nvPr>
            <p:ph idx="1" type="body"/>
          </p:nvPr>
        </p:nvSpPr>
        <p:spPr>
          <a:xfrm>
            <a:off x="424425" y="1936650"/>
            <a:ext cx="4758900" cy="285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sz="1400" u="sng">
                <a:solidFill>
                  <a:srgbClr val="3C4043"/>
                </a:solidFill>
                <a:highlight>
                  <a:srgbClr val="FFFFFF"/>
                </a:highlight>
                <a:latin typeface="Arial"/>
                <a:ea typeface="Arial"/>
                <a:cs typeface="Arial"/>
                <a:sym typeface="Arial"/>
              </a:rPr>
              <a:t>Convolutional Layer</a:t>
            </a:r>
            <a:r>
              <a:rPr b="1" lang="en-GB" sz="1400">
                <a:solidFill>
                  <a:srgbClr val="3C4043"/>
                </a:solidFill>
                <a:highlight>
                  <a:srgbClr val="FFFFFF"/>
                </a:highlight>
                <a:latin typeface="Arial"/>
                <a:ea typeface="Arial"/>
                <a:cs typeface="Arial"/>
                <a:sym typeface="Arial"/>
              </a:rPr>
              <a:t>: Extracts features from input data by applying filters to detect patterns like edges and shapes in images.</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b="1" lang="en-GB" sz="1400" u="sng">
                <a:solidFill>
                  <a:srgbClr val="3C4043"/>
                </a:solidFill>
                <a:highlight>
                  <a:srgbClr val="FFFFFF"/>
                </a:highlight>
                <a:latin typeface="Arial"/>
                <a:ea typeface="Arial"/>
                <a:cs typeface="Arial"/>
                <a:sym typeface="Arial"/>
              </a:rPr>
              <a:t>Pooling Layer</a:t>
            </a:r>
            <a:r>
              <a:rPr b="1" lang="en-GB" sz="1400">
                <a:solidFill>
                  <a:srgbClr val="3C4043"/>
                </a:solidFill>
                <a:highlight>
                  <a:srgbClr val="FFFFFF"/>
                </a:highlight>
                <a:latin typeface="Arial"/>
                <a:ea typeface="Arial"/>
                <a:cs typeface="Arial"/>
                <a:sym typeface="Arial"/>
              </a:rPr>
              <a:t>: Reduces spatial dimensions, retaining essential features while lowering computational load.</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b="1" lang="en-GB" sz="1400" u="sng">
                <a:solidFill>
                  <a:srgbClr val="3C4043"/>
                </a:solidFill>
                <a:highlight>
                  <a:srgbClr val="FFFFFF"/>
                </a:highlight>
                <a:latin typeface="Arial"/>
                <a:ea typeface="Arial"/>
                <a:cs typeface="Arial"/>
                <a:sym typeface="Arial"/>
              </a:rPr>
              <a:t>Dropout Layer</a:t>
            </a:r>
            <a:r>
              <a:rPr b="1" lang="en-GB" sz="1400">
                <a:solidFill>
                  <a:srgbClr val="3C4043"/>
                </a:solidFill>
                <a:highlight>
                  <a:srgbClr val="FFFFFF"/>
                </a:highlight>
                <a:latin typeface="Arial"/>
                <a:ea typeface="Arial"/>
                <a:cs typeface="Arial"/>
                <a:sym typeface="Arial"/>
              </a:rPr>
              <a:t>: Randomly disables a fraction of neurons during training to prevent overfitting.</a:t>
            </a:r>
            <a:endParaRPr sz="1100">
              <a:latin typeface="Arial"/>
              <a:ea typeface="Arial"/>
              <a:cs typeface="Arial"/>
              <a:sym typeface="Arial"/>
            </a:endParaRPr>
          </a:p>
          <a:p>
            <a:pPr indent="0" lvl="0" marL="0" rtl="0" algn="l">
              <a:lnSpc>
                <a:spcPct val="150000"/>
              </a:lnSpc>
              <a:spcBef>
                <a:spcPts val="1200"/>
              </a:spcBef>
              <a:spcAft>
                <a:spcPts val="1200"/>
              </a:spcAft>
              <a:buNone/>
            </a:pPr>
            <a:r>
              <a:t/>
            </a:r>
            <a:endParaRPr b="1" sz="1400">
              <a:solidFill>
                <a:srgbClr val="3C4043"/>
              </a:solidFill>
              <a:highlight>
                <a:srgbClr val="FFFFFF"/>
              </a:highlight>
              <a:latin typeface="Arial"/>
              <a:ea typeface="Arial"/>
              <a:cs typeface="Arial"/>
              <a:sym typeface="Arial"/>
            </a:endParaRPr>
          </a:p>
        </p:txBody>
      </p:sp>
      <p:pic>
        <p:nvPicPr>
          <p:cNvPr id="360" name="Google Shape;360;p46"/>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61" name="Google Shape;361;p46"/>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62" name="Google Shape;362;p46"/>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363" name="Google Shape;363;p46"/>
          <p:cNvPicPr preferRelativeResize="0"/>
          <p:nvPr/>
        </p:nvPicPr>
        <p:blipFill>
          <a:blip r:embed="rId5">
            <a:alphaModFix/>
          </a:blip>
          <a:stretch>
            <a:fillRect/>
          </a:stretch>
        </p:blipFill>
        <p:spPr>
          <a:xfrm>
            <a:off x="5281025" y="2193325"/>
            <a:ext cx="3648975" cy="156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424425" y="1162488"/>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CNN Layers</a:t>
            </a:r>
            <a:endParaRPr/>
          </a:p>
        </p:txBody>
      </p:sp>
      <p:pic>
        <p:nvPicPr>
          <p:cNvPr id="369" name="Google Shape;369;p47"/>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70" name="Google Shape;370;p47"/>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71" name="Google Shape;371;p47"/>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372" name="Google Shape;372;p47"/>
          <p:cNvPicPr preferRelativeResize="0"/>
          <p:nvPr/>
        </p:nvPicPr>
        <p:blipFill>
          <a:blip r:embed="rId5">
            <a:alphaModFix/>
          </a:blip>
          <a:stretch>
            <a:fillRect/>
          </a:stretch>
        </p:blipFill>
        <p:spPr>
          <a:xfrm>
            <a:off x="878925" y="2039013"/>
            <a:ext cx="7953375" cy="495300"/>
          </a:xfrm>
          <a:prstGeom prst="rect">
            <a:avLst/>
          </a:prstGeom>
          <a:noFill/>
          <a:ln>
            <a:noFill/>
          </a:ln>
        </p:spPr>
      </p:pic>
      <p:pic>
        <p:nvPicPr>
          <p:cNvPr id="373" name="Google Shape;373;p47"/>
          <p:cNvPicPr preferRelativeResize="0"/>
          <p:nvPr/>
        </p:nvPicPr>
        <p:blipFill>
          <a:blip r:embed="rId6">
            <a:alphaModFix/>
          </a:blip>
          <a:stretch>
            <a:fillRect/>
          </a:stretch>
        </p:blipFill>
        <p:spPr>
          <a:xfrm>
            <a:off x="311700" y="2883338"/>
            <a:ext cx="8010525" cy="438150"/>
          </a:xfrm>
          <a:prstGeom prst="rect">
            <a:avLst/>
          </a:prstGeom>
          <a:noFill/>
          <a:ln>
            <a:noFill/>
          </a:ln>
        </p:spPr>
      </p:pic>
      <p:pic>
        <p:nvPicPr>
          <p:cNvPr id="374" name="Google Shape;374;p47"/>
          <p:cNvPicPr preferRelativeResize="0"/>
          <p:nvPr/>
        </p:nvPicPr>
        <p:blipFill>
          <a:blip r:embed="rId7">
            <a:alphaModFix/>
          </a:blip>
          <a:stretch>
            <a:fillRect/>
          </a:stretch>
        </p:blipFill>
        <p:spPr>
          <a:xfrm>
            <a:off x="907500" y="3644938"/>
            <a:ext cx="7924800" cy="49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424425" y="1162488"/>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Activation Functions</a:t>
            </a:r>
            <a:endParaRPr/>
          </a:p>
        </p:txBody>
      </p:sp>
      <p:sp>
        <p:nvSpPr>
          <p:cNvPr id="380" name="Google Shape;380;p48"/>
          <p:cNvSpPr txBox="1"/>
          <p:nvPr>
            <p:ph idx="1" type="body"/>
          </p:nvPr>
        </p:nvSpPr>
        <p:spPr>
          <a:xfrm>
            <a:off x="4260675" y="2046625"/>
            <a:ext cx="4758900" cy="2394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solidFill>
                  <a:srgbClr val="3C4043"/>
                </a:solidFill>
                <a:highlight>
                  <a:srgbClr val="FFFFFF"/>
                </a:highlight>
                <a:latin typeface="Arial"/>
                <a:ea typeface="Arial"/>
                <a:cs typeface="Arial"/>
                <a:sym typeface="Arial"/>
              </a:rPr>
              <a:t>An activation function introduces non-linearity to a neural network, enabling it to learn complex patterns. It determines the output of each neuron and helps the model handle diverse data representations effectively. Common examples include ReLU, Sigmoid, and Tanh.</a:t>
            </a:r>
            <a:endParaRPr sz="1100">
              <a:latin typeface="Arial"/>
              <a:ea typeface="Arial"/>
              <a:cs typeface="Arial"/>
              <a:sym typeface="Arial"/>
            </a:endParaRPr>
          </a:p>
          <a:p>
            <a:pPr indent="0" lvl="0" marL="0" rtl="0" algn="l">
              <a:lnSpc>
                <a:spcPct val="150000"/>
              </a:lnSpc>
              <a:spcBef>
                <a:spcPts val="1200"/>
              </a:spcBef>
              <a:spcAft>
                <a:spcPts val="1200"/>
              </a:spcAft>
              <a:buNone/>
            </a:pPr>
            <a:r>
              <a:t/>
            </a:r>
            <a:endParaRPr b="1" sz="1400">
              <a:solidFill>
                <a:srgbClr val="3C4043"/>
              </a:solidFill>
              <a:highlight>
                <a:srgbClr val="FFFFFF"/>
              </a:highlight>
              <a:latin typeface="Arial"/>
              <a:ea typeface="Arial"/>
              <a:cs typeface="Arial"/>
              <a:sym typeface="Arial"/>
            </a:endParaRPr>
          </a:p>
        </p:txBody>
      </p:sp>
      <p:pic>
        <p:nvPicPr>
          <p:cNvPr id="381" name="Google Shape;381;p48"/>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82" name="Google Shape;382;p48"/>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83" name="Google Shape;383;p48"/>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384" name="Google Shape;384;p48"/>
          <p:cNvPicPr preferRelativeResize="0"/>
          <p:nvPr/>
        </p:nvPicPr>
        <p:blipFill>
          <a:blip r:embed="rId5">
            <a:alphaModFix/>
          </a:blip>
          <a:stretch>
            <a:fillRect/>
          </a:stretch>
        </p:blipFill>
        <p:spPr>
          <a:xfrm>
            <a:off x="152400" y="2064588"/>
            <a:ext cx="3955875" cy="19878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424425" y="1039325"/>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Activation Functions</a:t>
            </a:r>
            <a:endParaRPr/>
          </a:p>
        </p:txBody>
      </p:sp>
      <p:pic>
        <p:nvPicPr>
          <p:cNvPr id="390" name="Google Shape;390;p49"/>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91" name="Google Shape;391;p49"/>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92" name="Google Shape;392;p49"/>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393" name="Google Shape;393;p49"/>
          <p:cNvPicPr preferRelativeResize="0"/>
          <p:nvPr/>
        </p:nvPicPr>
        <p:blipFill>
          <a:blip r:embed="rId5">
            <a:alphaModFix/>
          </a:blip>
          <a:stretch>
            <a:fillRect/>
          </a:stretch>
        </p:blipFill>
        <p:spPr>
          <a:xfrm>
            <a:off x="424425" y="4104907"/>
            <a:ext cx="8520600" cy="480880"/>
          </a:xfrm>
          <a:prstGeom prst="rect">
            <a:avLst/>
          </a:prstGeom>
          <a:noFill/>
          <a:ln>
            <a:noFill/>
          </a:ln>
        </p:spPr>
      </p:pic>
      <p:pic>
        <p:nvPicPr>
          <p:cNvPr id="394" name="Google Shape;394;p49"/>
          <p:cNvPicPr preferRelativeResize="0"/>
          <p:nvPr/>
        </p:nvPicPr>
        <p:blipFill>
          <a:blip r:embed="rId6">
            <a:alphaModFix/>
          </a:blip>
          <a:stretch>
            <a:fillRect/>
          </a:stretch>
        </p:blipFill>
        <p:spPr>
          <a:xfrm>
            <a:off x="424425" y="3078625"/>
            <a:ext cx="8407875" cy="480900"/>
          </a:xfrm>
          <a:prstGeom prst="rect">
            <a:avLst/>
          </a:prstGeom>
          <a:noFill/>
          <a:ln>
            <a:noFill/>
          </a:ln>
        </p:spPr>
      </p:pic>
      <p:pic>
        <p:nvPicPr>
          <p:cNvPr id="395" name="Google Shape;395;p49"/>
          <p:cNvPicPr preferRelativeResize="0"/>
          <p:nvPr/>
        </p:nvPicPr>
        <p:blipFill>
          <a:blip r:embed="rId7">
            <a:alphaModFix/>
          </a:blip>
          <a:stretch>
            <a:fillRect/>
          </a:stretch>
        </p:blipFill>
        <p:spPr>
          <a:xfrm>
            <a:off x="424425" y="2052375"/>
            <a:ext cx="8407876" cy="57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424425" y="1162488"/>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Optimizers &amp; Loss Function</a:t>
            </a:r>
            <a:endParaRPr/>
          </a:p>
        </p:txBody>
      </p:sp>
      <p:sp>
        <p:nvSpPr>
          <p:cNvPr id="401" name="Google Shape;401;p50"/>
          <p:cNvSpPr txBox="1"/>
          <p:nvPr>
            <p:ph idx="1" type="body"/>
          </p:nvPr>
        </p:nvSpPr>
        <p:spPr>
          <a:xfrm>
            <a:off x="853050" y="1912200"/>
            <a:ext cx="7437900" cy="28569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Arial"/>
              <a:buChar char="-"/>
            </a:pPr>
            <a:r>
              <a:rPr b="1" lang="en-GB" sz="1400">
                <a:solidFill>
                  <a:srgbClr val="3C4043"/>
                </a:solidFill>
                <a:highlight>
                  <a:srgbClr val="FFFFFF"/>
                </a:highlight>
                <a:latin typeface="Arial"/>
                <a:ea typeface="Arial"/>
                <a:cs typeface="Arial"/>
                <a:sym typeface="Arial"/>
              </a:rPr>
              <a:t>Optimizers are algorithms used to adjust model weights to minimize the loss during training. They determine how the model learns by controlling the step size (learning rate) and direction of updates to reduce errors. Common optimizers include SGD, Adam, and RMSprop.</a:t>
            </a:r>
            <a:endParaRPr b="1" sz="1400">
              <a:solidFill>
                <a:srgbClr val="3C4043"/>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1" sz="1400">
              <a:solidFill>
                <a:srgbClr val="3C4043"/>
              </a:solidFill>
              <a:highlight>
                <a:srgbClr val="FFFFFF"/>
              </a:highlight>
              <a:latin typeface="Arial"/>
              <a:ea typeface="Arial"/>
              <a:cs typeface="Arial"/>
              <a:sym typeface="Arial"/>
            </a:endParaRPr>
          </a:p>
          <a:p>
            <a:pPr indent="-317500" lvl="0" marL="457200" rtl="0" algn="l">
              <a:spcBef>
                <a:spcPts val="1200"/>
              </a:spcBef>
              <a:spcAft>
                <a:spcPts val="0"/>
              </a:spcAft>
              <a:buSzPts val="1400"/>
              <a:buFont typeface="Arial"/>
              <a:buChar char="-"/>
            </a:pPr>
            <a:r>
              <a:rPr b="1" lang="en-GB" sz="1400">
                <a:solidFill>
                  <a:srgbClr val="3C4043"/>
                </a:solidFill>
                <a:highlight>
                  <a:srgbClr val="FFFFFF"/>
                </a:highlight>
                <a:latin typeface="Arial"/>
                <a:ea typeface="Arial"/>
                <a:cs typeface="Arial"/>
                <a:sym typeface="Arial"/>
              </a:rPr>
              <a:t>Loss functions measure the difference between the model's predictions and the actual target values. They guide the optimizer by indicating how far off the predictions are. Common loss functions include Mean Squared Error (MSE) for regression tasks and Cross-Entropy for classification tasks.</a:t>
            </a:r>
            <a:endParaRPr b="1" sz="1400">
              <a:solidFill>
                <a:srgbClr val="3C4043"/>
              </a:solidFill>
              <a:highlight>
                <a:srgbClr val="FFFFFF"/>
              </a:highlight>
              <a:latin typeface="Arial"/>
              <a:ea typeface="Arial"/>
              <a:cs typeface="Arial"/>
              <a:sym typeface="Arial"/>
            </a:endParaRPr>
          </a:p>
          <a:p>
            <a:pPr indent="0" lvl="0" marL="457200" rtl="0" algn="l">
              <a:lnSpc>
                <a:spcPct val="150000"/>
              </a:lnSpc>
              <a:spcBef>
                <a:spcPts val="1200"/>
              </a:spcBef>
              <a:spcAft>
                <a:spcPts val="0"/>
              </a:spcAft>
              <a:buNone/>
            </a:pPr>
            <a:r>
              <a:t/>
            </a:r>
            <a:endParaRPr b="1" sz="1400" u="sng">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1200"/>
              </a:spcAft>
              <a:buNone/>
            </a:pPr>
            <a:r>
              <a:t/>
            </a:r>
            <a:endParaRPr b="1" sz="1400">
              <a:solidFill>
                <a:srgbClr val="3C4043"/>
              </a:solidFill>
              <a:highlight>
                <a:srgbClr val="FFFFFF"/>
              </a:highlight>
              <a:latin typeface="Arial"/>
              <a:ea typeface="Arial"/>
              <a:cs typeface="Arial"/>
              <a:sym typeface="Arial"/>
            </a:endParaRPr>
          </a:p>
        </p:txBody>
      </p:sp>
      <p:pic>
        <p:nvPicPr>
          <p:cNvPr id="402" name="Google Shape;402;p50"/>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403" name="Google Shape;403;p50"/>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404" name="Google Shape;404;p50"/>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436625" y="1030325"/>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Optimizers &amp; Loss Function</a:t>
            </a:r>
            <a:endParaRPr/>
          </a:p>
        </p:txBody>
      </p:sp>
      <p:pic>
        <p:nvPicPr>
          <p:cNvPr id="410" name="Google Shape;410;p51"/>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411" name="Google Shape;411;p51"/>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412" name="Google Shape;412;p51"/>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413" name="Google Shape;413;p51"/>
          <p:cNvPicPr preferRelativeResize="0"/>
          <p:nvPr/>
        </p:nvPicPr>
        <p:blipFill>
          <a:blip r:embed="rId5">
            <a:alphaModFix/>
          </a:blip>
          <a:stretch>
            <a:fillRect/>
          </a:stretch>
        </p:blipFill>
        <p:spPr>
          <a:xfrm>
            <a:off x="1366838" y="3721225"/>
            <a:ext cx="6410325" cy="828675"/>
          </a:xfrm>
          <a:prstGeom prst="rect">
            <a:avLst/>
          </a:prstGeom>
          <a:noFill/>
          <a:ln>
            <a:noFill/>
          </a:ln>
        </p:spPr>
      </p:pic>
      <p:sp>
        <p:nvSpPr>
          <p:cNvPr id="414" name="Google Shape;414;p51"/>
          <p:cNvSpPr txBox="1"/>
          <p:nvPr/>
        </p:nvSpPr>
        <p:spPr>
          <a:xfrm>
            <a:off x="1314150" y="1924550"/>
            <a:ext cx="6515700" cy="1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3C4043"/>
                </a:solidFill>
                <a:highlight>
                  <a:srgbClr val="FFFFFF"/>
                </a:highlight>
              </a:rPr>
              <a:t>The learning rate is a crucial hyperparameter in deep learning that controls the size of the weight updates during training. It determines how quickly or slowly a model learns. If the learning rate is too high, the model may overshoot the optimal solution, leading to instability or poor convergence. If it's too low, training can become very slow, and the model might get stuck in local minima.</a:t>
            </a:r>
            <a:endParaRPr>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625550" y="1419525"/>
            <a:ext cx="7038900" cy="5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GB" sz="2360"/>
              <a:t>Steps</a:t>
            </a:r>
            <a:endParaRPr b="1" sz="2360"/>
          </a:p>
        </p:txBody>
      </p:sp>
      <p:sp>
        <p:nvSpPr>
          <p:cNvPr id="244" name="Google Shape;244;p34"/>
          <p:cNvSpPr txBox="1"/>
          <p:nvPr/>
        </p:nvSpPr>
        <p:spPr>
          <a:xfrm>
            <a:off x="625550" y="2195325"/>
            <a:ext cx="3925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a:ea typeface="Montserrat"/>
                <a:cs typeface="Montserrat"/>
                <a:sym typeface="Montserrat"/>
              </a:rPr>
              <a:t>Step 1: Data Collection &amp; Preparation</a:t>
            </a:r>
            <a:endParaRPr sz="1600">
              <a:solidFill>
                <a:schemeClr val="dk1"/>
              </a:solidFill>
              <a:latin typeface="Average"/>
              <a:ea typeface="Average"/>
              <a:cs typeface="Average"/>
              <a:sym typeface="Average"/>
            </a:endParaRPr>
          </a:p>
        </p:txBody>
      </p:sp>
      <p:sp>
        <p:nvSpPr>
          <p:cNvPr id="245" name="Google Shape;245;p34"/>
          <p:cNvSpPr txBox="1"/>
          <p:nvPr/>
        </p:nvSpPr>
        <p:spPr>
          <a:xfrm>
            <a:off x="1343176" y="27224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a:ea typeface="Montserrat"/>
                <a:cs typeface="Montserrat"/>
                <a:sym typeface="Montserrat"/>
              </a:rPr>
              <a:t>Step 2: Model Training</a:t>
            </a:r>
            <a:endParaRPr sz="1600">
              <a:solidFill>
                <a:schemeClr val="dk1"/>
              </a:solidFill>
              <a:latin typeface="Montserrat"/>
              <a:ea typeface="Montserrat"/>
              <a:cs typeface="Montserrat"/>
              <a:sym typeface="Montserrat"/>
            </a:endParaRPr>
          </a:p>
        </p:txBody>
      </p:sp>
      <p:sp>
        <p:nvSpPr>
          <p:cNvPr id="246" name="Google Shape;246;p34"/>
          <p:cNvSpPr txBox="1"/>
          <p:nvPr/>
        </p:nvSpPr>
        <p:spPr>
          <a:xfrm>
            <a:off x="2186176" y="32495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a:ea typeface="Montserrat"/>
                <a:cs typeface="Montserrat"/>
                <a:sym typeface="Montserrat"/>
              </a:rPr>
              <a:t>Step 3: Pipeline Integration</a:t>
            </a:r>
            <a:endParaRPr sz="1600">
              <a:solidFill>
                <a:schemeClr val="dk1"/>
              </a:solidFill>
              <a:latin typeface="Montserrat"/>
              <a:ea typeface="Montserrat"/>
              <a:cs typeface="Montserrat"/>
              <a:sym typeface="Montserrat"/>
            </a:endParaRPr>
          </a:p>
        </p:txBody>
      </p:sp>
      <p:sp>
        <p:nvSpPr>
          <p:cNvPr id="247" name="Google Shape;247;p34"/>
          <p:cNvSpPr txBox="1"/>
          <p:nvPr/>
        </p:nvSpPr>
        <p:spPr>
          <a:xfrm>
            <a:off x="2992500" y="3776625"/>
            <a:ext cx="3828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a:ea typeface="Montserrat"/>
                <a:cs typeface="Montserrat"/>
                <a:sym typeface="Montserrat"/>
              </a:rPr>
              <a:t>Step 4: Model Deployment</a:t>
            </a:r>
            <a:endParaRPr sz="2000">
              <a:solidFill>
                <a:schemeClr val="dk1"/>
              </a:solidFill>
              <a:latin typeface="Average"/>
              <a:ea typeface="Average"/>
              <a:cs typeface="Average"/>
              <a:sym typeface="Average"/>
            </a:endParaRPr>
          </a:p>
        </p:txBody>
      </p:sp>
      <p:pic>
        <p:nvPicPr>
          <p:cNvPr id="248" name="Google Shape;248;p34"/>
          <p:cNvPicPr preferRelativeResize="0"/>
          <p:nvPr/>
        </p:nvPicPr>
        <p:blipFill>
          <a:blip r:embed="rId3">
            <a:alphaModFix/>
          </a:blip>
          <a:stretch>
            <a:fillRect/>
          </a:stretch>
        </p:blipFill>
        <p:spPr>
          <a:xfrm>
            <a:off x="8005525" y="-437"/>
            <a:ext cx="1138475" cy="1138475"/>
          </a:xfrm>
          <a:prstGeom prst="rect">
            <a:avLst/>
          </a:prstGeom>
          <a:noFill/>
          <a:ln>
            <a:noFill/>
          </a:ln>
        </p:spPr>
      </p:pic>
      <p:pic>
        <p:nvPicPr>
          <p:cNvPr id="249" name="Google Shape;249;p34"/>
          <p:cNvPicPr preferRelativeResize="0"/>
          <p:nvPr/>
        </p:nvPicPr>
        <p:blipFill>
          <a:blip r:embed="rId4">
            <a:alphaModFix/>
          </a:blip>
          <a:stretch>
            <a:fillRect/>
          </a:stretch>
        </p:blipFill>
        <p:spPr>
          <a:xfrm>
            <a:off x="0" y="-8"/>
            <a:ext cx="1138475" cy="1137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2"/>
          <p:cNvPicPr preferRelativeResize="0"/>
          <p:nvPr/>
        </p:nvPicPr>
        <p:blipFill>
          <a:blip r:embed="rId3">
            <a:alphaModFix/>
          </a:blip>
          <a:stretch>
            <a:fillRect/>
          </a:stretch>
        </p:blipFill>
        <p:spPr>
          <a:xfrm>
            <a:off x="4055963" y="152400"/>
            <a:ext cx="4135276" cy="4838699"/>
          </a:xfrm>
          <a:prstGeom prst="rect">
            <a:avLst/>
          </a:prstGeom>
          <a:noFill/>
          <a:ln>
            <a:noFill/>
          </a:ln>
        </p:spPr>
      </p:pic>
      <p:sp>
        <p:nvSpPr>
          <p:cNvPr id="420" name="Google Shape;420;p52"/>
          <p:cNvSpPr txBox="1"/>
          <p:nvPr/>
        </p:nvSpPr>
        <p:spPr>
          <a:xfrm>
            <a:off x="565175" y="1845000"/>
            <a:ext cx="2761200" cy="14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4200">
                <a:solidFill>
                  <a:schemeClr val="dk1"/>
                </a:solidFill>
                <a:latin typeface="Economica"/>
                <a:ea typeface="Economica"/>
                <a:cs typeface="Economica"/>
                <a:sym typeface="Economica"/>
              </a:rPr>
              <a:t>Number of Parameters</a:t>
            </a:r>
            <a:endParaRPr sz="4200">
              <a:solidFill>
                <a:schemeClr val="dk1"/>
              </a:solidFill>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3"/>
          <p:cNvPicPr preferRelativeResize="0"/>
          <p:nvPr/>
        </p:nvPicPr>
        <p:blipFill>
          <a:blip r:embed="rId3">
            <a:alphaModFix/>
          </a:blip>
          <a:stretch>
            <a:fillRect/>
          </a:stretch>
        </p:blipFill>
        <p:spPr>
          <a:xfrm>
            <a:off x="0" y="0"/>
            <a:ext cx="9144000" cy="505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4"/>
          <p:cNvSpPr txBox="1"/>
          <p:nvPr>
            <p:ph type="title"/>
          </p:nvPr>
        </p:nvSpPr>
        <p:spPr>
          <a:xfrm>
            <a:off x="424425" y="1162500"/>
            <a:ext cx="60540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Training &amp; Validation Loss and Accuracy</a:t>
            </a:r>
            <a:endParaRPr/>
          </a:p>
        </p:txBody>
      </p:sp>
      <p:pic>
        <p:nvPicPr>
          <p:cNvPr id="431" name="Google Shape;431;p54"/>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432" name="Google Shape;432;p54"/>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433" name="Google Shape;433;p54"/>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2: Model Training</a:t>
            </a:r>
            <a:endParaRPr sz="3000">
              <a:solidFill>
                <a:srgbClr val="CACACA"/>
              </a:solidFill>
            </a:endParaRPr>
          </a:p>
        </p:txBody>
      </p:sp>
      <p:pic>
        <p:nvPicPr>
          <p:cNvPr id="434" name="Google Shape;434;p54"/>
          <p:cNvPicPr preferRelativeResize="0"/>
          <p:nvPr/>
        </p:nvPicPr>
        <p:blipFill>
          <a:blip r:embed="rId5">
            <a:alphaModFix/>
          </a:blip>
          <a:stretch>
            <a:fillRect/>
          </a:stretch>
        </p:blipFill>
        <p:spPr>
          <a:xfrm>
            <a:off x="424413" y="1936638"/>
            <a:ext cx="4098384" cy="2926512"/>
          </a:xfrm>
          <a:prstGeom prst="rect">
            <a:avLst/>
          </a:prstGeom>
          <a:noFill/>
          <a:ln>
            <a:noFill/>
          </a:ln>
        </p:spPr>
      </p:pic>
      <p:pic>
        <p:nvPicPr>
          <p:cNvPr id="435" name="Google Shape;435;p54"/>
          <p:cNvPicPr preferRelativeResize="0"/>
          <p:nvPr/>
        </p:nvPicPr>
        <p:blipFill>
          <a:blip r:embed="rId6">
            <a:alphaModFix/>
          </a:blip>
          <a:stretch>
            <a:fillRect/>
          </a:stretch>
        </p:blipFill>
        <p:spPr>
          <a:xfrm>
            <a:off x="4571997" y="1912188"/>
            <a:ext cx="3966772" cy="29265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3: Pipeline Integration using ML-Flow </a:t>
            </a:r>
            <a:endParaRPr/>
          </a:p>
        </p:txBody>
      </p:sp>
      <p:pic>
        <p:nvPicPr>
          <p:cNvPr id="441" name="Google Shape;441;p55"/>
          <p:cNvPicPr preferRelativeResize="0"/>
          <p:nvPr/>
        </p:nvPicPr>
        <p:blipFill>
          <a:blip r:embed="rId3">
            <a:alphaModFix/>
          </a:blip>
          <a:stretch>
            <a:fillRect/>
          </a:stretch>
        </p:blipFill>
        <p:spPr>
          <a:xfrm>
            <a:off x="8005525" y="0"/>
            <a:ext cx="1138475" cy="1138475"/>
          </a:xfrm>
          <a:prstGeom prst="rect">
            <a:avLst/>
          </a:prstGeom>
          <a:noFill/>
          <a:ln>
            <a:noFill/>
          </a:ln>
        </p:spPr>
      </p:pic>
      <p:pic>
        <p:nvPicPr>
          <p:cNvPr id="442" name="Google Shape;442;p55"/>
          <p:cNvPicPr preferRelativeResize="0"/>
          <p:nvPr/>
        </p:nvPicPr>
        <p:blipFill>
          <a:blip r:embed="rId4">
            <a:alphaModFix/>
          </a:blip>
          <a:stretch>
            <a:fillRect/>
          </a:stretch>
        </p:blipFill>
        <p:spPr>
          <a:xfrm>
            <a:off x="0" y="442"/>
            <a:ext cx="1138475" cy="113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424425" y="1162488"/>
            <a:ext cx="4370700"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Creating an experiment</a:t>
            </a:r>
            <a:endParaRPr/>
          </a:p>
        </p:txBody>
      </p:sp>
      <p:sp>
        <p:nvSpPr>
          <p:cNvPr id="448" name="Google Shape;448;p56"/>
          <p:cNvSpPr txBox="1"/>
          <p:nvPr>
            <p:ph idx="1" type="body"/>
          </p:nvPr>
        </p:nvSpPr>
        <p:spPr>
          <a:xfrm>
            <a:off x="424425" y="1936650"/>
            <a:ext cx="5000098" cy="2856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b="1" lang="en-GB" sz="1400" u="sng">
                <a:solidFill>
                  <a:srgbClr val="3C4043"/>
                </a:solidFill>
                <a:highlight>
                  <a:srgbClr val="FFFFFF"/>
                </a:highlight>
                <a:latin typeface="Arial"/>
                <a:ea typeface="Arial"/>
                <a:cs typeface="Arial"/>
                <a:sym typeface="Arial"/>
              </a:rPr>
              <a:t>Importing mlflow library and the TensorFlow flavor</a:t>
            </a:r>
            <a:endParaRPr/>
          </a:p>
          <a:p>
            <a:pPr indent="-298450" lvl="0" marL="457200" rtl="0" algn="l">
              <a:lnSpc>
                <a:spcPct val="150000"/>
              </a:lnSpc>
              <a:spcBef>
                <a:spcPts val="0"/>
              </a:spcBef>
              <a:spcAft>
                <a:spcPts val="0"/>
              </a:spcAft>
              <a:buSzPts val="1100"/>
              <a:buFont typeface="Arial"/>
              <a:buChar char="-"/>
            </a:pPr>
            <a:r>
              <a:rPr b="1" lang="en-GB" sz="1400">
                <a:solidFill>
                  <a:srgbClr val="3C4043"/>
                </a:solidFill>
                <a:highlight>
                  <a:srgbClr val="FFFFFF"/>
                </a:highlight>
                <a:latin typeface="Arial"/>
                <a:ea typeface="Arial"/>
                <a:cs typeface="Arial"/>
                <a:sym typeface="Arial"/>
              </a:rPr>
              <a:t>Storing the experiment ID  </a:t>
            </a:r>
            <a:r>
              <a:rPr b="1" lang="en-GB" sz="1400">
                <a:solidFill>
                  <a:srgbClr val="AD8376"/>
                </a:solidFill>
                <a:highlight>
                  <a:srgbClr val="FFFFFF"/>
                </a:highlight>
                <a:latin typeface="Arial"/>
                <a:ea typeface="Arial"/>
                <a:cs typeface="Arial"/>
                <a:sym typeface="Arial"/>
              </a:rPr>
              <a:t>cnn_model_v0_id</a:t>
            </a:r>
            <a:endParaRPr sz="1100">
              <a:solidFill>
                <a:srgbClr val="AD8376"/>
              </a:solidFill>
              <a:latin typeface="Arial"/>
              <a:ea typeface="Arial"/>
              <a:cs typeface="Arial"/>
              <a:sym typeface="Arial"/>
            </a:endParaRPr>
          </a:p>
        </p:txBody>
      </p:sp>
      <p:pic>
        <p:nvPicPr>
          <p:cNvPr id="449" name="Google Shape;449;p56"/>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50" name="Google Shape;450;p56"/>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451" name="Google Shape;451;p56"/>
          <p:cNvSpPr txBox="1"/>
          <p:nvPr>
            <p:ph type="title"/>
          </p:nvPr>
        </p:nvSpPr>
        <p:spPr>
          <a:xfrm>
            <a:off x="311700" y="214100"/>
            <a:ext cx="8520600" cy="5619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55555"/>
              <a:buNone/>
            </a:pPr>
            <a:r>
              <a:rPr lang="en-GB" sz="3000">
                <a:solidFill>
                  <a:srgbClr val="CACACA"/>
                </a:solidFill>
              </a:rPr>
              <a:t>Step 3: Pipeline Integration Using Mlflow</a:t>
            </a:r>
            <a:endParaRPr sz="3000">
              <a:solidFill>
                <a:srgbClr val="CACACA"/>
              </a:solidFill>
            </a:endParaRPr>
          </a:p>
        </p:txBody>
      </p:sp>
      <p:pic>
        <p:nvPicPr>
          <p:cNvPr id="452" name="Google Shape;452;p56"/>
          <p:cNvPicPr preferRelativeResize="0"/>
          <p:nvPr/>
        </p:nvPicPr>
        <p:blipFill rotWithShape="1">
          <a:blip r:embed="rId5">
            <a:alphaModFix/>
          </a:blip>
          <a:srcRect b="0" l="0" r="0" t="0"/>
          <a:stretch/>
        </p:blipFill>
        <p:spPr>
          <a:xfrm>
            <a:off x="3885080" y="3072838"/>
            <a:ext cx="4618120" cy="127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424425" y="1162488"/>
            <a:ext cx="4370700"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Experiment Configuration</a:t>
            </a:r>
            <a:endParaRPr/>
          </a:p>
        </p:txBody>
      </p:sp>
      <p:sp>
        <p:nvSpPr>
          <p:cNvPr id="458" name="Google Shape;458;p57"/>
          <p:cNvSpPr txBox="1"/>
          <p:nvPr>
            <p:ph idx="1" type="body"/>
          </p:nvPr>
        </p:nvSpPr>
        <p:spPr>
          <a:xfrm>
            <a:off x="424424" y="1936650"/>
            <a:ext cx="4993223" cy="2856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b="1" lang="en-GB" sz="1400" u="sng">
                <a:solidFill>
                  <a:srgbClr val="3C4043"/>
                </a:solidFill>
                <a:highlight>
                  <a:srgbClr val="FFFFFF"/>
                </a:highlight>
                <a:latin typeface="Arial"/>
                <a:ea typeface="Arial"/>
                <a:cs typeface="Arial"/>
                <a:sym typeface="Arial"/>
              </a:rPr>
              <a:t>Assign a runName tag and setting the experiment</a:t>
            </a:r>
            <a:endParaRPr/>
          </a:p>
          <a:p>
            <a:pPr indent="-298450" lvl="0" marL="457200" rtl="0" algn="l">
              <a:lnSpc>
                <a:spcPct val="150000"/>
              </a:lnSpc>
              <a:spcBef>
                <a:spcPts val="0"/>
              </a:spcBef>
              <a:spcAft>
                <a:spcPts val="0"/>
              </a:spcAft>
              <a:buSzPts val="1100"/>
              <a:buFont typeface="Arial"/>
              <a:buChar char="-"/>
            </a:pPr>
            <a:r>
              <a:rPr b="1" lang="en-GB" sz="1400" u="sng">
                <a:solidFill>
                  <a:srgbClr val="3C4043"/>
                </a:solidFill>
                <a:highlight>
                  <a:srgbClr val="FFFFFF"/>
                </a:highlight>
                <a:latin typeface="Arial"/>
                <a:ea typeface="Arial"/>
                <a:cs typeface="Arial"/>
                <a:sym typeface="Arial"/>
              </a:rPr>
              <a:t>Enable Auto Logging for TensorFlow</a:t>
            </a:r>
            <a:endParaRPr/>
          </a:p>
          <a:p>
            <a:pPr indent="0" lvl="1" marL="615950" rtl="0" algn="l">
              <a:lnSpc>
                <a:spcPct val="150000"/>
              </a:lnSpc>
              <a:spcBef>
                <a:spcPts val="0"/>
              </a:spcBef>
              <a:spcAft>
                <a:spcPts val="0"/>
              </a:spcAft>
              <a:buSzPts val="1100"/>
              <a:buNone/>
            </a:pPr>
            <a:r>
              <a:rPr lang="en-GB" sz="1200">
                <a:solidFill>
                  <a:srgbClr val="3C4043"/>
                </a:solidFill>
                <a:highlight>
                  <a:srgbClr val="FFFFFF"/>
                </a:highlight>
                <a:latin typeface="Arial"/>
                <a:ea typeface="Arial"/>
                <a:cs typeface="Arial"/>
                <a:sym typeface="Arial"/>
              </a:rPr>
              <a:t>Activate auto logging for TensorFlow, which allows mlflow to automatically log parameters, metrics, and model checkpoints during training.</a:t>
            </a:r>
            <a:endParaRPr/>
          </a:p>
          <a:p>
            <a:pPr indent="-342900" lvl="0" marL="501650" rtl="0" algn="l">
              <a:lnSpc>
                <a:spcPct val="150000"/>
              </a:lnSpc>
              <a:spcBef>
                <a:spcPts val="0"/>
              </a:spcBef>
              <a:spcAft>
                <a:spcPts val="0"/>
              </a:spcAft>
              <a:buSzPts val="1100"/>
              <a:buChar char="●"/>
            </a:pPr>
            <a:r>
              <a:rPr b="1" lang="en-GB" sz="1400" u="sng">
                <a:solidFill>
                  <a:srgbClr val="3C4043"/>
                </a:solidFill>
                <a:highlight>
                  <a:srgbClr val="FFFFFF"/>
                </a:highlight>
                <a:latin typeface="Arial"/>
                <a:ea typeface="Arial"/>
                <a:cs typeface="Arial"/>
                <a:sym typeface="Arial"/>
              </a:rPr>
              <a:t>start the MLflow UI server</a:t>
            </a:r>
            <a:endParaRPr/>
          </a:p>
          <a:p>
            <a:pPr indent="0" lvl="0" marL="158750" rtl="0" algn="l">
              <a:lnSpc>
                <a:spcPct val="150000"/>
              </a:lnSpc>
              <a:spcBef>
                <a:spcPts val="0"/>
              </a:spcBef>
              <a:spcAft>
                <a:spcPts val="0"/>
              </a:spcAft>
              <a:buSzPts val="1100"/>
              <a:buNone/>
            </a:pPr>
            <a:r>
              <a:rPr b="1" lang="en-GB" sz="1400" u="sng">
                <a:solidFill>
                  <a:srgbClr val="3C4043"/>
                </a:solidFill>
                <a:highlight>
                  <a:srgbClr val="FFFFFF"/>
                </a:highlight>
                <a:latin typeface="Arial"/>
                <a:ea typeface="Arial"/>
                <a:cs typeface="Arial"/>
                <a:sym typeface="Arial"/>
              </a:rPr>
              <a:t> </a:t>
            </a:r>
            <a:r>
              <a:rPr lang="en-GB" sz="1200">
                <a:solidFill>
                  <a:srgbClr val="3C4043"/>
                </a:solidFill>
                <a:highlight>
                  <a:srgbClr val="FFFFFF"/>
                </a:highlight>
                <a:latin typeface="Arial"/>
                <a:ea typeface="Arial"/>
                <a:cs typeface="Arial"/>
                <a:sym typeface="Arial"/>
              </a:rPr>
              <a:t>allowing you to interact with your logged experiments through a web interface. MLflow UI runs on port 5000 by default.</a:t>
            </a:r>
            <a:endParaRPr sz="1200">
              <a:solidFill>
                <a:srgbClr val="3C4043"/>
              </a:solidFill>
              <a:highlight>
                <a:srgbClr val="FFFFFF"/>
              </a:highlight>
              <a:latin typeface="Arial"/>
              <a:ea typeface="Arial"/>
              <a:cs typeface="Arial"/>
              <a:sym typeface="Arial"/>
            </a:endParaRPr>
          </a:p>
          <a:p>
            <a:pPr indent="0" lvl="0" marL="158750" rtl="0" algn="l">
              <a:lnSpc>
                <a:spcPct val="150000"/>
              </a:lnSpc>
              <a:spcBef>
                <a:spcPts val="0"/>
              </a:spcBef>
              <a:spcAft>
                <a:spcPts val="0"/>
              </a:spcAft>
              <a:buSzPts val="1100"/>
              <a:buNone/>
            </a:pPr>
            <a:r>
              <a:t/>
            </a:r>
            <a:endParaRPr sz="1600">
              <a:solidFill>
                <a:srgbClr val="3C4043"/>
              </a:solidFill>
              <a:highlight>
                <a:srgbClr val="FFFFFF"/>
              </a:highlight>
              <a:latin typeface="Arial"/>
              <a:ea typeface="Arial"/>
              <a:cs typeface="Arial"/>
              <a:sym typeface="Arial"/>
            </a:endParaRPr>
          </a:p>
          <a:p>
            <a:pPr indent="0" lvl="0" marL="158750" rtl="0" algn="l">
              <a:lnSpc>
                <a:spcPct val="150000"/>
              </a:lnSpc>
              <a:spcBef>
                <a:spcPts val="0"/>
              </a:spcBef>
              <a:spcAft>
                <a:spcPts val="0"/>
              </a:spcAft>
              <a:buSzPts val="1100"/>
              <a:buNone/>
            </a:pPr>
            <a:r>
              <a:t/>
            </a:r>
            <a:endParaRPr sz="1600">
              <a:solidFill>
                <a:srgbClr val="3C4043"/>
              </a:solidFill>
              <a:highlight>
                <a:srgbClr val="FFFFFF"/>
              </a:highlight>
              <a:latin typeface="Arial"/>
              <a:ea typeface="Arial"/>
              <a:cs typeface="Arial"/>
              <a:sym typeface="Arial"/>
            </a:endParaRPr>
          </a:p>
        </p:txBody>
      </p:sp>
      <p:pic>
        <p:nvPicPr>
          <p:cNvPr id="459" name="Google Shape;459;p57"/>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60" name="Google Shape;460;p57"/>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461" name="Google Shape;461;p57"/>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id="462" name="Google Shape;462;p57"/>
          <p:cNvPicPr preferRelativeResize="0"/>
          <p:nvPr/>
        </p:nvPicPr>
        <p:blipFill rotWithShape="1">
          <a:blip r:embed="rId5">
            <a:alphaModFix/>
          </a:blip>
          <a:srcRect b="0" l="0" r="0" t="0"/>
          <a:stretch/>
        </p:blipFill>
        <p:spPr>
          <a:xfrm>
            <a:off x="5303668" y="2237700"/>
            <a:ext cx="3528632" cy="1375037"/>
          </a:xfrm>
          <a:prstGeom prst="rect">
            <a:avLst/>
          </a:prstGeom>
          <a:noFill/>
          <a:ln>
            <a:noFill/>
          </a:ln>
        </p:spPr>
      </p:pic>
      <p:pic>
        <p:nvPicPr>
          <p:cNvPr id="463" name="Google Shape;463;p57"/>
          <p:cNvPicPr preferRelativeResize="0"/>
          <p:nvPr/>
        </p:nvPicPr>
        <p:blipFill rotWithShape="1">
          <a:blip r:embed="rId6">
            <a:alphaModFix/>
          </a:blip>
          <a:srcRect b="0" l="0" r="0" t="0"/>
          <a:stretch/>
        </p:blipFill>
        <p:spPr>
          <a:xfrm>
            <a:off x="4252784" y="4303483"/>
            <a:ext cx="4466792" cy="3768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424425" y="1162488"/>
            <a:ext cx="4370700"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22807"/>
              <a:buNone/>
            </a:pPr>
            <a:r>
              <a:rPr lang="en-GB" sz="3800"/>
              <a:t>MLflow Tracking UI via ngrok</a:t>
            </a:r>
            <a:endParaRPr sz="3800"/>
          </a:p>
        </p:txBody>
      </p:sp>
      <p:sp>
        <p:nvSpPr>
          <p:cNvPr id="469" name="Google Shape;469;p58"/>
          <p:cNvSpPr txBox="1"/>
          <p:nvPr>
            <p:ph idx="1" type="body"/>
          </p:nvPr>
        </p:nvSpPr>
        <p:spPr>
          <a:xfrm>
            <a:off x="424425" y="1936650"/>
            <a:ext cx="4758900" cy="2856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lang="en-GB" sz="1100"/>
              <a:t>Enable secure remote access to a locally hosted MLflow Tracking UI by creating a public, HTTPS-accessible URL.</a:t>
            </a:r>
            <a:endParaRPr/>
          </a:p>
          <a:p>
            <a:pPr indent="-298450" lvl="0" marL="457200" rtl="0" algn="l">
              <a:lnSpc>
                <a:spcPct val="150000"/>
              </a:lnSpc>
              <a:spcBef>
                <a:spcPts val="0"/>
              </a:spcBef>
              <a:spcAft>
                <a:spcPts val="0"/>
              </a:spcAft>
              <a:buSzPts val="1100"/>
              <a:buFont typeface="Arial"/>
              <a:buChar char="-"/>
            </a:pPr>
            <a:r>
              <a:rPr b="1" lang="en-GB" sz="1100">
                <a:solidFill>
                  <a:srgbClr val="3C4043"/>
                </a:solidFill>
                <a:highlight>
                  <a:srgbClr val="FFFFFF"/>
                </a:highlight>
                <a:latin typeface="Arial"/>
                <a:ea typeface="Arial"/>
                <a:cs typeface="Arial"/>
                <a:sym typeface="Arial"/>
              </a:rPr>
              <a:t>Returns a dynamic URL valid for 8 hours</a:t>
            </a:r>
            <a:endParaRPr b="1" sz="1400">
              <a:solidFill>
                <a:srgbClr val="3C4043"/>
              </a:solidFill>
              <a:highlight>
                <a:srgbClr val="FFFFFF"/>
              </a:highlight>
              <a:latin typeface="Arial"/>
              <a:ea typeface="Arial"/>
              <a:cs typeface="Arial"/>
              <a:sym typeface="Arial"/>
            </a:endParaRPr>
          </a:p>
        </p:txBody>
      </p:sp>
      <p:pic>
        <p:nvPicPr>
          <p:cNvPr id="470" name="Google Shape;470;p58"/>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71" name="Google Shape;471;p58"/>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472" name="Google Shape;472;p58"/>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id="473" name="Google Shape;473;p58"/>
          <p:cNvPicPr preferRelativeResize="0"/>
          <p:nvPr/>
        </p:nvPicPr>
        <p:blipFill rotWithShape="1">
          <a:blip r:embed="rId5">
            <a:alphaModFix/>
          </a:blip>
          <a:srcRect b="0" l="0" r="0" t="0"/>
          <a:stretch/>
        </p:blipFill>
        <p:spPr>
          <a:xfrm>
            <a:off x="3875548" y="2690947"/>
            <a:ext cx="4844027" cy="21515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9"/>
          <p:cNvSpPr txBox="1"/>
          <p:nvPr>
            <p:ph type="title"/>
          </p:nvPr>
        </p:nvSpPr>
        <p:spPr>
          <a:xfrm>
            <a:off x="424424" y="1162488"/>
            <a:ext cx="7530167"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37254"/>
              <a:buNone/>
            </a:pPr>
            <a:r>
              <a:rPr lang="en-GB" sz="3400"/>
              <a:t>Maintaining ngrok Tunnel Activity with Keep-Alive Requests</a:t>
            </a:r>
            <a:endParaRPr sz="3400"/>
          </a:p>
        </p:txBody>
      </p:sp>
      <p:sp>
        <p:nvSpPr>
          <p:cNvPr id="479" name="Google Shape;479;p59"/>
          <p:cNvSpPr txBox="1"/>
          <p:nvPr>
            <p:ph idx="1" type="body"/>
          </p:nvPr>
        </p:nvSpPr>
        <p:spPr>
          <a:xfrm>
            <a:off x="424425" y="1936650"/>
            <a:ext cx="4758900" cy="2856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lang="en-GB" sz="1100"/>
              <a:t>To Prevent the </a:t>
            </a:r>
            <a:r>
              <a:rPr b="1" lang="en-GB" sz="1100"/>
              <a:t>ngrok</a:t>
            </a:r>
            <a:r>
              <a:rPr lang="en-GB" sz="1100"/>
              <a:t> tunnel from timing out or closing due to inactivity by sending periodic keep-alive HTTP requests to the MLflow Tracking UI..</a:t>
            </a:r>
            <a:endParaRPr/>
          </a:p>
        </p:txBody>
      </p:sp>
      <p:pic>
        <p:nvPicPr>
          <p:cNvPr id="480" name="Google Shape;480;p59"/>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81" name="Google Shape;481;p59"/>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482" name="Google Shape;482;p59"/>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id="483" name="Google Shape;483;p59"/>
          <p:cNvPicPr preferRelativeResize="0"/>
          <p:nvPr/>
        </p:nvPicPr>
        <p:blipFill rotWithShape="1">
          <a:blip r:embed="rId5">
            <a:alphaModFix/>
          </a:blip>
          <a:srcRect b="0" l="0" r="7367" t="0"/>
          <a:stretch/>
        </p:blipFill>
        <p:spPr>
          <a:xfrm>
            <a:off x="3849769" y="2571750"/>
            <a:ext cx="4982531" cy="2355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424425" y="1162488"/>
            <a:ext cx="4370700"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22807"/>
              <a:buNone/>
            </a:pPr>
            <a:r>
              <a:rPr lang="en-GB" sz="3800"/>
              <a:t>MLflow Tracking UI</a:t>
            </a:r>
            <a:endParaRPr sz="3800"/>
          </a:p>
        </p:txBody>
      </p:sp>
      <p:pic>
        <p:nvPicPr>
          <p:cNvPr id="489" name="Google Shape;489;p60"/>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90" name="Google Shape;490;p60"/>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491" name="Google Shape;491;p60"/>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descr="A screenshot of a computer&#10;&#10;Description automatically generated" id="492" name="Google Shape;492;p60"/>
          <p:cNvPicPr preferRelativeResize="0"/>
          <p:nvPr/>
        </p:nvPicPr>
        <p:blipFill rotWithShape="1">
          <a:blip r:embed="rId5">
            <a:alphaModFix/>
          </a:blip>
          <a:srcRect b="0" l="0" r="0" t="0"/>
          <a:stretch/>
        </p:blipFill>
        <p:spPr>
          <a:xfrm>
            <a:off x="0" y="2157721"/>
            <a:ext cx="9144000" cy="20035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type="title"/>
          </p:nvPr>
        </p:nvSpPr>
        <p:spPr>
          <a:xfrm>
            <a:off x="3330833" y="339078"/>
            <a:ext cx="4370700" cy="749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GB" sz="2800"/>
              <a:t>MLflow Tracking UI </a:t>
            </a:r>
            <a:endParaRPr sz="2800"/>
          </a:p>
        </p:txBody>
      </p:sp>
      <p:pic>
        <p:nvPicPr>
          <p:cNvPr id="498" name="Google Shape;498;p61"/>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499" name="Google Shape;499;p61"/>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500" name="Google Shape;500;p61"/>
          <p:cNvSpPr txBox="1"/>
          <p:nvPr>
            <p:ph type="title"/>
          </p:nvPr>
        </p:nvSpPr>
        <p:spPr>
          <a:xfrm>
            <a:off x="311700" y="-3870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descr="A screenshot of a computer&#10;&#10;Description automatically generated" id="501" name="Google Shape;501;p61"/>
          <p:cNvPicPr preferRelativeResize="0"/>
          <p:nvPr/>
        </p:nvPicPr>
        <p:blipFill rotWithShape="1">
          <a:blip r:embed="rId5">
            <a:alphaModFix/>
          </a:blip>
          <a:srcRect b="0" l="0" r="24448" t="0"/>
          <a:stretch/>
        </p:blipFill>
        <p:spPr>
          <a:xfrm>
            <a:off x="174289" y="1138042"/>
            <a:ext cx="3579564" cy="3889952"/>
          </a:xfrm>
          <a:prstGeom prst="rect">
            <a:avLst/>
          </a:prstGeom>
          <a:noFill/>
          <a:ln>
            <a:noFill/>
          </a:ln>
        </p:spPr>
      </p:pic>
      <p:pic>
        <p:nvPicPr>
          <p:cNvPr descr="A screenshot of a computer&#10;&#10;Description automatically generated" id="502" name="Google Shape;502;p61"/>
          <p:cNvPicPr preferRelativeResize="0"/>
          <p:nvPr/>
        </p:nvPicPr>
        <p:blipFill rotWithShape="1">
          <a:blip r:embed="rId6">
            <a:alphaModFix/>
          </a:blip>
          <a:srcRect b="0" l="0" r="30528" t="0"/>
          <a:stretch/>
        </p:blipFill>
        <p:spPr>
          <a:xfrm>
            <a:off x="5142641" y="1160906"/>
            <a:ext cx="3827070" cy="38899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1: Data Collection &amp; Preparation </a:t>
            </a:r>
            <a:endParaRPr/>
          </a:p>
        </p:txBody>
      </p:sp>
      <p:pic>
        <p:nvPicPr>
          <p:cNvPr id="255" name="Google Shape;255;p35"/>
          <p:cNvPicPr preferRelativeResize="0"/>
          <p:nvPr/>
        </p:nvPicPr>
        <p:blipFill>
          <a:blip r:embed="rId3">
            <a:alphaModFix/>
          </a:blip>
          <a:stretch>
            <a:fillRect/>
          </a:stretch>
        </p:blipFill>
        <p:spPr>
          <a:xfrm>
            <a:off x="8005525" y="0"/>
            <a:ext cx="1138475" cy="1138475"/>
          </a:xfrm>
          <a:prstGeom prst="rect">
            <a:avLst/>
          </a:prstGeom>
          <a:noFill/>
          <a:ln>
            <a:noFill/>
          </a:ln>
        </p:spPr>
      </p:pic>
      <p:pic>
        <p:nvPicPr>
          <p:cNvPr id="256" name="Google Shape;256;p35"/>
          <p:cNvPicPr preferRelativeResize="0"/>
          <p:nvPr/>
        </p:nvPicPr>
        <p:blipFill>
          <a:blip r:embed="rId4">
            <a:alphaModFix/>
          </a:blip>
          <a:stretch>
            <a:fillRect/>
          </a:stretch>
        </p:blipFill>
        <p:spPr>
          <a:xfrm>
            <a:off x="0" y="442"/>
            <a:ext cx="1138475" cy="113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2"/>
          <p:cNvSpPr txBox="1"/>
          <p:nvPr>
            <p:ph idx="1" type="body"/>
          </p:nvPr>
        </p:nvSpPr>
        <p:spPr>
          <a:xfrm>
            <a:off x="424425" y="1936650"/>
            <a:ext cx="4758900" cy="2856900"/>
          </a:xfrm>
          <a:prstGeom prst="rect">
            <a:avLst/>
          </a:prstGeom>
          <a:noFill/>
          <a:ln>
            <a:noFill/>
          </a:ln>
        </p:spPr>
        <p:txBody>
          <a:bodyPr anchorCtr="0" anchor="t" bIns="91425" lIns="91425" spcFirstLastPara="1" rIns="91425" wrap="square" tIns="91425">
            <a:noAutofit/>
          </a:bodyPr>
          <a:lstStyle/>
          <a:p>
            <a:pPr indent="-228600" lvl="0" marL="457200" rtl="0" algn="l">
              <a:lnSpc>
                <a:spcPct val="150000"/>
              </a:lnSpc>
              <a:spcBef>
                <a:spcPts val="0"/>
              </a:spcBef>
              <a:spcAft>
                <a:spcPts val="0"/>
              </a:spcAft>
              <a:buSzPts val="1100"/>
              <a:buFont typeface="Arial"/>
              <a:buNone/>
            </a:pPr>
            <a:r>
              <a:t/>
            </a:r>
            <a:endParaRPr b="1" sz="1400">
              <a:solidFill>
                <a:srgbClr val="3C4043"/>
              </a:solidFill>
              <a:highlight>
                <a:srgbClr val="FFFFFF"/>
              </a:highlight>
              <a:latin typeface="Arial"/>
              <a:ea typeface="Arial"/>
              <a:cs typeface="Arial"/>
              <a:sym typeface="Arial"/>
            </a:endParaRPr>
          </a:p>
        </p:txBody>
      </p:sp>
      <p:pic>
        <p:nvPicPr>
          <p:cNvPr id="508" name="Google Shape;508;p62"/>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509" name="Google Shape;509;p62"/>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510" name="Google Shape;510;p62"/>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id="511" name="Google Shape;511;p62"/>
          <p:cNvPicPr preferRelativeResize="0"/>
          <p:nvPr/>
        </p:nvPicPr>
        <p:blipFill rotWithShape="1">
          <a:blip r:embed="rId5">
            <a:alphaModFix/>
          </a:blip>
          <a:srcRect b="0" l="0" r="3390" t="0"/>
          <a:stretch/>
        </p:blipFill>
        <p:spPr>
          <a:xfrm>
            <a:off x="50800" y="301050"/>
            <a:ext cx="9042398" cy="4760762"/>
          </a:xfrm>
          <a:prstGeom prst="rect">
            <a:avLst/>
          </a:prstGeom>
          <a:noFill/>
          <a:ln>
            <a:noFill/>
          </a:ln>
        </p:spPr>
      </p:pic>
      <p:pic>
        <p:nvPicPr>
          <p:cNvPr id="512" name="Google Shape;512;p62"/>
          <p:cNvPicPr preferRelativeResize="0"/>
          <p:nvPr/>
        </p:nvPicPr>
        <p:blipFill rotWithShape="1">
          <a:blip r:embed="rId6">
            <a:alphaModFix/>
          </a:blip>
          <a:srcRect b="0" l="0" r="0" t="0"/>
          <a:stretch/>
        </p:blipFill>
        <p:spPr>
          <a:xfrm>
            <a:off x="3240755" y="1203743"/>
            <a:ext cx="9000" cy="54000"/>
          </a:xfrm>
          <a:prstGeom prst="rect">
            <a:avLst/>
          </a:prstGeom>
          <a:noFill/>
          <a:ln>
            <a:noFill/>
          </a:ln>
        </p:spPr>
      </p:pic>
      <p:sp>
        <p:nvSpPr>
          <p:cNvPr id="513" name="Google Shape;513;p62"/>
          <p:cNvSpPr txBox="1"/>
          <p:nvPr/>
        </p:nvSpPr>
        <p:spPr>
          <a:xfrm>
            <a:off x="6470628" y="415353"/>
            <a:ext cx="1841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chemeClr val="lt1"/>
                </a:solidFill>
                <a:latin typeface="Arial"/>
                <a:ea typeface="Arial"/>
                <a:cs typeface="Arial"/>
                <a:sym typeface="Arial"/>
              </a:rPr>
              <a:t>Using_2 epochs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type="title"/>
          </p:nvPr>
        </p:nvSpPr>
        <p:spPr>
          <a:xfrm>
            <a:off x="424425" y="1162488"/>
            <a:ext cx="4370700" cy="749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22807"/>
              <a:buNone/>
            </a:pPr>
            <a:r>
              <a:rPr lang="en-GB" sz="3800"/>
              <a:t>MLflow Tracking UI</a:t>
            </a:r>
            <a:endParaRPr sz="3800"/>
          </a:p>
        </p:txBody>
      </p:sp>
      <p:pic>
        <p:nvPicPr>
          <p:cNvPr id="519" name="Google Shape;519;p63"/>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520" name="Google Shape;520;p63"/>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521" name="Google Shape;521;p63"/>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descr="A screenshot of a computer screen&#10;&#10;Description automatically generated" id="522" name="Google Shape;522;p63"/>
          <p:cNvPicPr preferRelativeResize="0"/>
          <p:nvPr/>
        </p:nvPicPr>
        <p:blipFill rotWithShape="1">
          <a:blip r:embed="rId5">
            <a:alphaModFix/>
          </a:blip>
          <a:srcRect b="0" l="0" r="0" t="0"/>
          <a:stretch/>
        </p:blipFill>
        <p:spPr>
          <a:xfrm>
            <a:off x="0" y="104775"/>
            <a:ext cx="9144000" cy="4933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4"/>
          <p:cNvPicPr preferRelativeResize="0"/>
          <p:nvPr/>
        </p:nvPicPr>
        <p:blipFill rotWithShape="1">
          <a:blip r:embed="rId3">
            <a:alphaModFix/>
          </a:blip>
          <a:srcRect b="0" l="0" r="0" t="0"/>
          <a:stretch/>
        </p:blipFill>
        <p:spPr>
          <a:xfrm>
            <a:off x="7862400" y="0"/>
            <a:ext cx="1281600" cy="1281600"/>
          </a:xfrm>
          <a:prstGeom prst="rect">
            <a:avLst/>
          </a:prstGeom>
          <a:noFill/>
          <a:ln>
            <a:noFill/>
          </a:ln>
        </p:spPr>
      </p:pic>
      <p:pic>
        <p:nvPicPr>
          <p:cNvPr id="528" name="Google Shape;528;p64"/>
          <p:cNvPicPr preferRelativeResize="0"/>
          <p:nvPr/>
        </p:nvPicPr>
        <p:blipFill rotWithShape="1">
          <a:blip r:embed="rId4">
            <a:alphaModFix/>
          </a:blip>
          <a:srcRect b="0" l="0" r="0" t="0"/>
          <a:stretch/>
        </p:blipFill>
        <p:spPr>
          <a:xfrm>
            <a:off x="0" y="442"/>
            <a:ext cx="1138475" cy="1137600"/>
          </a:xfrm>
          <a:prstGeom prst="rect">
            <a:avLst/>
          </a:prstGeom>
          <a:noFill/>
          <a:ln>
            <a:noFill/>
          </a:ln>
        </p:spPr>
      </p:pic>
      <p:sp>
        <p:nvSpPr>
          <p:cNvPr id="529" name="Google Shape;529;p64"/>
          <p:cNvSpPr txBox="1"/>
          <p:nvPr>
            <p:ph type="title"/>
          </p:nvPr>
        </p:nvSpPr>
        <p:spPr>
          <a:xfrm>
            <a:off x="311700" y="301050"/>
            <a:ext cx="8520600" cy="679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GB" sz="3000">
                <a:solidFill>
                  <a:srgbClr val="CACACA"/>
                </a:solidFill>
              </a:rPr>
              <a:t>Step 3: Pipeline Integration Using Mlflow</a:t>
            </a:r>
            <a:endParaRPr sz="3000">
              <a:solidFill>
                <a:srgbClr val="CACACA"/>
              </a:solidFill>
            </a:endParaRPr>
          </a:p>
        </p:txBody>
      </p:sp>
      <p:pic>
        <p:nvPicPr>
          <p:cNvPr id="530" name="Google Shape;530;p64"/>
          <p:cNvPicPr preferRelativeResize="0"/>
          <p:nvPr/>
        </p:nvPicPr>
        <p:blipFill rotWithShape="1">
          <a:blip r:embed="rId5">
            <a:alphaModFix/>
          </a:blip>
          <a:srcRect b="0" l="0" r="0" t="0"/>
          <a:stretch/>
        </p:blipFill>
        <p:spPr>
          <a:xfrm>
            <a:off x="3240755" y="1203743"/>
            <a:ext cx="9000" cy="54000"/>
          </a:xfrm>
          <a:prstGeom prst="rect">
            <a:avLst/>
          </a:prstGeom>
          <a:noFill/>
          <a:ln>
            <a:noFill/>
          </a:ln>
        </p:spPr>
      </p:pic>
      <p:pic>
        <p:nvPicPr>
          <p:cNvPr id="531" name="Google Shape;531;p64"/>
          <p:cNvPicPr preferRelativeResize="0"/>
          <p:nvPr/>
        </p:nvPicPr>
        <p:blipFill rotWithShape="1">
          <a:blip r:embed="rId6">
            <a:alphaModFix/>
          </a:blip>
          <a:srcRect b="4603" l="0" r="0" t="0"/>
          <a:stretch/>
        </p:blipFill>
        <p:spPr>
          <a:xfrm>
            <a:off x="3681127" y="961833"/>
            <a:ext cx="5443740" cy="4090539"/>
          </a:xfrm>
          <a:prstGeom prst="rect">
            <a:avLst/>
          </a:prstGeom>
          <a:noFill/>
          <a:ln>
            <a:noFill/>
          </a:ln>
        </p:spPr>
      </p:pic>
      <p:pic>
        <p:nvPicPr>
          <p:cNvPr id="532" name="Google Shape;532;p64"/>
          <p:cNvPicPr preferRelativeResize="0"/>
          <p:nvPr/>
        </p:nvPicPr>
        <p:blipFill rotWithShape="1">
          <a:blip r:embed="rId7">
            <a:alphaModFix/>
          </a:blip>
          <a:srcRect b="0" l="0" r="0" t="0"/>
          <a:stretch/>
        </p:blipFill>
        <p:spPr>
          <a:xfrm>
            <a:off x="1528024" y="1442024"/>
            <a:ext cx="2095682" cy="1341236"/>
          </a:xfrm>
          <a:prstGeom prst="rect">
            <a:avLst/>
          </a:prstGeom>
          <a:noFill/>
          <a:ln cap="flat" cmpd="sng" w="9525">
            <a:solidFill>
              <a:srgbClr val="F0F0F0"/>
            </a:solidFill>
            <a:prstDash val="solid"/>
            <a:round/>
            <a:headEnd len="sm" w="sm" type="none"/>
            <a:tailEnd len="sm" w="sm" type="none"/>
          </a:ln>
        </p:spPr>
      </p:pic>
      <p:pic>
        <p:nvPicPr>
          <p:cNvPr id="533" name="Google Shape;533;p64"/>
          <p:cNvPicPr preferRelativeResize="0"/>
          <p:nvPr/>
        </p:nvPicPr>
        <p:blipFill rotWithShape="1">
          <a:blip r:embed="rId8">
            <a:alphaModFix/>
          </a:blip>
          <a:srcRect b="0" l="0" r="0" t="0"/>
          <a:stretch/>
        </p:blipFill>
        <p:spPr>
          <a:xfrm>
            <a:off x="1554025" y="2967527"/>
            <a:ext cx="2101125" cy="2065200"/>
          </a:xfrm>
          <a:prstGeom prst="rect">
            <a:avLst/>
          </a:prstGeom>
          <a:noFill/>
          <a:ln>
            <a:noFill/>
          </a:ln>
        </p:spPr>
      </p:pic>
      <p:pic>
        <p:nvPicPr>
          <p:cNvPr id="534" name="Google Shape;534;p64"/>
          <p:cNvPicPr preferRelativeResize="0"/>
          <p:nvPr/>
        </p:nvPicPr>
        <p:blipFill rotWithShape="1">
          <a:blip r:embed="rId9">
            <a:alphaModFix/>
          </a:blip>
          <a:srcRect b="0" l="0" r="0" t="0"/>
          <a:stretch/>
        </p:blipFill>
        <p:spPr>
          <a:xfrm>
            <a:off x="19133" y="2967535"/>
            <a:ext cx="1508891" cy="2065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4: Model Deployment </a:t>
            </a:r>
            <a:endParaRPr/>
          </a:p>
        </p:txBody>
      </p:sp>
      <p:pic>
        <p:nvPicPr>
          <p:cNvPr id="540" name="Google Shape;540;p65"/>
          <p:cNvPicPr preferRelativeResize="0"/>
          <p:nvPr/>
        </p:nvPicPr>
        <p:blipFill>
          <a:blip r:embed="rId3">
            <a:alphaModFix/>
          </a:blip>
          <a:stretch>
            <a:fillRect/>
          </a:stretch>
        </p:blipFill>
        <p:spPr>
          <a:xfrm>
            <a:off x="8005525" y="0"/>
            <a:ext cx="1138475" cy="1138475"/>
          </a:xfrm>
          <a:prstGeom prst="rect">
            <a:avLst/>
          </a:prstGeom>
          <a:noFill/>
          <a:ln>
            <a:noFill/>
          </a:ln>
        </p:spPr>
      </p:pic>
      <p:pic>
        <p:nvPicPr>
          <p:cNvPr id="541" name="Google Shape;541;p65"/>
          <p:cNvPicPr preferRelativeResize="0"/>
          <p:nvPr/>
        </p:nvPicPr>
        <p:blipFill>
          <a:blip r:embed="rId4">
            <a:alphaModFix/>
          </a:blip>
          <a:stretch>
            <a:fillRect/>
          </a:stretch>
        </p:blipFill>
        <p:spPr>
          <a:xfrm>
            <a:off x="0" y="442"/>
            <a:ext cx="1138475" cy="113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424425" y="1162488"/>
            <a:ext cx="43707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Model Deployment Strategy</a:t>
            </a:r>
            <a:endParaRPr/>
          </a:p>
        </p:txBody>
      </p:sp>
      <p:sp>
        <p:nvSpPr>
          <p:cNvPr id="547" name="Google Shape;547;p66"/>
          <p:cNvSpPr txBox="1"/>
          <p:nvPr>
            <p:ph idx="1" type="body"/>
          </p:nvPr>
        </p:nvSpPr>
        <p:spPr>
          <a:xfrm>
            <a:off x="456525" y="2204550"/>
            <a:ext cx="4306500" cy="232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GB" sz="1400">
                <a:solidFill>
                  <a:srgbClr val="3C4043"/>
                </a:solidFill>
                <a:highlight>
                  <a:srgbClr val="FFFFFF"/>
                </a:highlight>
                <a:latin typeface="Arial"/>
                <a:ea typeface="Arial"/>
                <a:cs typeface="Arial"/>
                <a:sym typeface="Arial"/>
              </a:rPr>
              <a:t>The model was deployed using a Flask web application. Flask provides a simple and lightweight interface where users can upload plant images. The backend loads the pre-trained model and performs the prediction, returning the detected disease to the user.</a:t>
            </a:r>
            <a:endParaRPr sz="1400">
              <a:solidFill>
                <a:srgbClr val="3C4043"/>
              </a:solidFill>
              <a:highlight>
                <a:srgbClr val="FFFFFF"/>
              </a:highlight>
              <a:latin typeface="Arial"/>
              <a:ea typeface="Arial"/>
              <a:cs typeface="Arial"/>
              <a:sym typeface="Arial"/>
            </a:endParaRPr>
          </a:p>
        </p:txBody>
      </p:sp>
      <p:pic>
        <p:nvPicPr>
          <p:cNvPr id="548" name="Google Shape;548;p66"/>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549" name="Google Shape;549;p66"/>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550" name="Google Shape;550;p66"/>
          <p:cNvSpPr txBox="1"/>
          <p:nvPr>
            <p:ph type="title"/>
          </p:nvPr>
        </p:nvSpPr>
        <p:spPr>
          <a:xfrm>
            <a:off x="311700" y="301050"/>
            <a:ext cx="8520600" cy="67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solidFill>
                  <a:srgbClr val="CACACA"/>
                </a:solidFill>
              </a:rPr>
              <a:t>Step 4: Model Deployment</a:t>
            </a:r>
            <a:endParaRPr sz="3000">
              <a:solidFill>
                <a:srgbClr val="CACACA"/>
              </a:solidFill>
            </a:endParaRPr>
          </a:p>
        </p:txBody>
      </p:sp>
      <p:pic>
        <p:nvPicPr>
          <p:cNvPr id="551" name="Google Shape;551;p66"/>
          <p:cNvPicPr preferRelativeResize="0"/>
          <p:nvPr/>
        </p:nvPicPr>
        <p:blipFill>
          <a:blip r:embed="rId5">
            <a:alphaModFix/>
          </a:blip>
          <a:stretch>
            <a:fillRect/>
          </a:stretch>
        </p:blipFill>
        <p:spPr>
          <a:xfrm>
            <a:off x="4664975" y="1851713"/>
            <a:ext cx="4108274" cy="25106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557" name="Google Shape;557;p67"/>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558" name="Google Shape;558;p67"/>
          <p:cNvSpPr txBox="1"/>
          <p:nvPr>
            <p:ph type="title"/>
          </p:nvPr>
        </p:nvSpPr>
        <p:spPr>
          <a:xfrm>
            <a:off x="311700" y="301050"/>
            <a:ext cx="8520600" cy="67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solidFill>
                  <a:srgbClr val="CACACA"/>
                </a:solidFill>
              </a:rPr>
              <a:t>Step 4: Model Deployment</a:t>
            </a:r>
            <a:endParaRPr sz="3000">
              <a:solidFill>
                <a:srgbClr val="CACACA"/>
              </a:solidFill>
            </a:endParaRPr>
          </a:p>
        </p:txBody>
      </p:sp>
      <p:pic>
        <p:nvPicPr>
          <p:cNvPr id="559" name="Google Shape;559;p67"/>
          <p:cNvPicPr preferRelativeResize="0"/>
          <p:nvPr/>
        </p:nvPicPr>
        <p:blipFill>
          <a:blip r:embed="rId5">
            <a:alphaModFix/>
          </a:blip>
          <a:stretch>
            <a:fillRect/>
          </a:stretch>
        </p:blipFill>
        <p:spPr>
          <a:xfrm>
            <a:off x="725700" y="1727202"/>
            <a:ext cx="7862400" cy="2139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8"/>
          <p:cNvSpPr txBox="1"/>
          <p:nvPr>
            <p:ph type="title"/>
          </p:nvPr>
        </p:nvSpPr>
        <p:spPr>
          <a:xfrm>
            <a:off x="204875" y="2571750"/>
            <a:ext cx="1711500" cy="74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AgriScan web app</a:t>
            </a:r>
            <a:endParaRPr/>
          </a:p>
        </p:txBody>
      </p:sp>
      <p:pic>
        <p:nvPicPr>
          <p:cNvPr id="565" name="Google Shape;565;p68"/>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566" name="Google Shape;566;p68"/>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567" name="Google Shape;567;p68"/>
          <p:cNvSpPr txBox="1"/>
          <p:nvPr>
            <p:ph type="title"/>
          </p:nvPr>
        </p:nvSpPr>
        <p:spPr>
          <a:xfrm>
            <a:off x="311700" y="301050"/>
            <a:ext cx="8520600" cy="67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solidFill>
                  <a:srgbClr val="CACACA"/>
                </a:solidFill>
              </a:rPr>
              <a:t>Step 4: Model Deployment</a:t>
            </a:r>
            <a:endParaRPr sz="3000">
              <a:solidFill>
                <a:srgbClr val="CACACA"/>
              </a:solidFill>
            </a:endParaRPr>
          </a:p>
        </p:txBody>
      </p:sp>
      <p:pic>
        <p:nvPicPr>
          <p:cNvPr id="568" name="Google Shape;568;p68"/>
          <p:cNvPicPr preferRelativeResize="0"/>
          <p:nvPr/>
        </p:nvPicPr>
        <p:blipFill>
          <a:blip r:embed="rId5">
            <a:alphaModFix/>
          </a:blip>
          <a:stretch>
            <a:fillRect/>
          </a:stretch>
        </p:blipFill>
        <p:spPr>
          <a:xfrm>
            <a:off x="1916370" y="1122622"/>
            <a:ext cx="6995451" cy="36479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69"/>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574" name="Google Shape;574;p69"/>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575" name="Google Shape;575;p69"/>
          <p:cNvSpPr txBox="1"/>
          <p:nvPr>
            <p:ph type="title"/>
          </p:nvPr>
        </p:nvSpPr>
        <p:spPr>
          <a:xfrm>
            <a:off x="311700" y="301050"/>
            <a:ext cx="8520600" cy="67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solidFill>
                  <a:srgbClr val="CACACA"/>
                </a:solidFill>
              </a:rPr>
              <a:t>Step 4: Model Deployment</a:t>
            </a:r>
            <a:endParaRPr sz="3000">
              <a:solidFill>
                <a:srgbClr val="CACACA"/>
              </a:solidFill>
            </a:endParaRPr>
          </a:p>
        </p:txBody>
      </p:sp>
      <p:pic>
        <p:nvPicPr>
          <p:cNvPr id="576" name="Google Shape;576;p69"/>
          <p:cNvPicPr preferRelativeResize="0"/>
          <p:nvPr/>
        </p:nvPicPr>
        <p:blipFill>
          <a:blip r:embed="rId5">
            <a:alphaModFix/>
          </a:blip>
          <a:stretch>
            <a:fillRect/>
          </a:stretch>
        </p:blipFill>
        <p:spPr>
          <a:xfrm>
            <a:off x="1618063" y="980550"/>
            <a:ext cx="5764762" cy="3784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0"/>
          <p:cNvSpPr txBox="1"/>
          <p:nvPr>
            <p:ph type="title"/>
          </p:nvPr>
        </p:nvSpPr>
        <p:spPr>
          <a:xfrm>
            <a:off x="645300" y="1833775"/>
            <a:ext cx="3063300" cy="69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582" name="Google Shape;582;p70"/>
          <p:cNvGrpSpPr/>
          <p:nvPr/>
        </p:nvGrpSpPr>
        <p:grpSpPr>
          <a:xfrm>
            <a:off x="4066820" y="1553491"/>
            <a:ext cx="3159984" cy="2439109"/>
            <a:chOff x="3553042" y="1657806"/>
            <a:chExt cx="3461100" cy="2671532"/>
          </a:xfrm>
        </p:grpSpPr>
        <p:sp>
          <p:nvSpPr>
            <p:cNvPr id="583" name="Google Shape;583;p7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91" name="Google Shape;591;p7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92" name="Google Shape;592;p7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70"/>
          <p:cNvGrpSpPr/>
          <p:nvPr/>
        </p:nvGrpSpPr>
        <p:grpSpPr>
          <a:xfrm>
            <a:off x="6762480" y="2546254"/>
            <a:ext cx="1024386" cy="1522884"/>
            <a:chOff x="6505573" y="2745170"/>
            <a:chExt cx="1122000" cy="1668000"/>
          </a:xfrm>
        </p:grpSpPr>
        <p:sp>
          <p:nvSpPr>
            <p:cNvPr id="594" name="Google Shape;594;p7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98" name="Google Shape;598;p7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99" name="Google Shape;599;p7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70"/>
          <p:cNvGrpSpPr/>
          <p:nvPr/>
        </p:nvGrpSpPr>
        <p:grpSpPr>
          <a:xfrm>
            <a:off x="6405845" y="3121897"/>
            <a:ext cx="520684" cy="1036470"/>
            <a:chOff x="9543736" y="4486132"/>
            <a:chExt cx="570300" cy="1135235"/>
          </a:xfrm>
        </p:grpSpPr>
        <p:sp>
          <p:nvSpPr>
            <p:cNvPr id="601" name="Google Shape;601;p7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5" name="Google Shape;605;p7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606" name="Google Shape;606;p7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70"/>
          <p:cNvGrpSpPr/>
          <p:nvPr/>
        </p:nvGrpSpPr>
        <p:grpSpPr>
          <a:xfrm>
            <a:off x="7564804" y="3443361"/>
            <a:ext cx="455496" cy="692277"/>
            <a:chOff x="7384375" y="3728000"/>
            <a:chExt cx="498900" cy="758244"/>
          </a:xfrm>
        </p:grpSpPr>
        <p:sp>
          <p:nvSpPr>
            <p:cNvPr id="608" name="Google Shape;608;p7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70"/>
          <p:cNvGrpSpPr/>
          <p:nvPr/>
        </p:nvGrpSpPr>
        <p:grpSpPr>
          <a:xfrm>
            <a:off x="7564836" y="3561758"/>
            <a:ext cx="478081" cy="462776"/>
            <a:chOff x="7384385" y="3857442"/>
            <a:chExt cx="523637" cy="506874"/>
          </a:xfrm>
        </p:grpSpPr>
        <p:sp>
          <p:nvSpPr>
            <p:cNvPr id="613" name="Google Shape;613;p7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70"/>
            <p:cNvGrpSpPr/>
            <p:nvPr/>
          </p:nvGrpSpPr>
          <p:grpSpPr>
            <a:xfrm>
              <a:off x="7384385" y="3857442"/>
              <a:ext cx="523637" cy="498900"/>
              <a:chOff x="7384385" y="3857442"/>
              <a:chExt cx="523637" cy="498900"/>
            </a:xfrm>
          </p:grpSpPr>
          <p:sp>
            <p:nvSpPr>
              <p:cNvPr id="615" name="Google Shape;615;p7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17" name="Google Shape;617;p7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618" name="Google Shape;618;p70"/>
          <p:cNvGrpSpPr/>
          <p:nvPr/>
        </p:nvGrpSpPr>
        <p:grpSpPr>
          <a:xfrm>
            <a:off x="8110843" y="3443361"/>
            <a:ext cx="435785" cy="692277"/>
            <a:chOff x="7982421" y="3727763"/>
            <a:chExt cx="477311" cy="758244"/>
          </a:xfrm>
        </p:grpSpPr>
        <p:sp>
          <p:nvSpPr>
            <p:cNvPr id="619" name="Google Shape;619;p7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27" name="Google Shape;627;p7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628" name="Google Shape;628;p70"/>
          <p:cNvPicPr preferRelativeResize="0"/>
          <p:nvPr/>
        </p:nvPicPr>
        <p:blipFill>
          <a:blip r:embed="rId4">
            <a:alphaModFix/>
          </a:blip>
          <a:stretch>
            <a:fillRect/>
          </a:stretch>
        </p:blipFill>
        <p:spPr>
          <a:xfrm>
            <a:off x="8005525" y="0"/>
            <a:ext cx="1138475" cy="1138475"/>
          </a:xfrm>
          <a:prstGeom prst="rect">
            <a:avLst/>
          </a:prstGeom>
          <a:noFill/>
          <a:ln>
            <a:noFill/>
          </a:ln>
        </p:spPr>
      </p:pic>
      <p:pic>
        <p:nvPicPr>
          <p:cNvPr id="629" name="Google Shape;629;p70"/>
          <p:cNvPicPr preferRelativeResize="0"/>
          <p:nvPr/>
        </p:nvPicPr>
        <p:blipFill>
          <a:blip r:embed="rId5">
            <a:alphaModFix/>
          </a:blip>
          <a:stretch>
            <a:fillRect/>
          </a:stretch>
        </p:blipFill>
        <p:spPr>
          <a:xfrm>
            <a:off x="0" y="430"/>
            <a:ext cx="1138475" cy="113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6196900" y="2416225"/>
            <a:ext cx="2438400" cy="2438400"/>
          </a:xfrm>
          <a:prstGeom prst="rect">
            <a:avLst/>
          </a:prstGeom>
          <a:noFill/>
          <a:ln>
            <a:noFill/>
          </a:ln>
        </p:spPr>
      </p:pic>
      <p:sp>
        <p:nvSpPr>
          <p:cNvPr id="262" name="Google Shape;262;p36"/>
          <p:cNvSpPr txBox="1"/>
          <p:nvPr>
            <p:ph type="title"/>
          </p:nvPr>
        </p:nvSpPr>
        <p:spPr>
          <a:xfrm>
            <a:off x="311700" y="1138038"/>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About the Dataset</a:t>
            </a:r>
            <a:endParaRPr/>
          </a:p>
        </p:txBody>
      </p:sp>
      <p:sp>
        <p:nvSpPr>
          <p:cNvPr id="263" name="Google Shape;263;p36"/>
          <p:cNvSpPr txBox="1"/>
          <p:nvPr>
            <p:ph idx="1" type="body"/>
          </p:nvPr>
        </p:nvSpPr>
        <p:spPr>
          <a:xfrm>
            <a:off x="311700" y="2202625"/>
            <a:ext cx="4260300" cy="265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1400">
                <a:solidFill>
                  <a:srgbClr val="3C4043"/>
                </a:solidFill>
                <a:highlight>
                  <a:srgbClr val="FFFFFF"/>
                </a:highlight>
                <a:latin typeface="Arial"/>
                <a:ea typeface="Arial"/>
                <a:cs typeface="Arial"/>
                <a:sym typeface="Arial"/>
              </a:rPr>
              <a:t>This dataset consists of about 87K rgb images of healthy and diseased crop leaves which is categorized into 38 different classes. The crops in this dataset are apples, blueberries, cherries, corn, grapes, peaches, peppers, potatoes, raspberries, soybean, strawberries, and tomatoes.</a:t>
            </a:r>
            <a:endParaRPr sz="1400"/>
          </a:p>
        </p:txBody>
      </p:sp>
      <p:pic>
        <p:nvPicPr>
          <p:cNvPr id="264" name="Google Shape;264;p36"/>
          <p:cNvPicPr preferRelativeResize="0"/>
          <p:nvPr/>
        </p:nvPicPr>
        <p:blipFill>
          <a:blip r:embed="rId4">
            <a:alphaModFix/>
          </a:blip>
          <a:stretch>
            <a:fillRect/>
          </a:stretch>
        </p:blipFill>
        <p:spPr>
          <a:xfrm>
            <a:off x="7862400" y="0"/>
            <a:ext cx="1281600" cy="1281600"/>
          </a:xfrm>
          <a:prstGeom prst="rect">
            <a:avLst/>
          </a:prstGeom>
          <a:noFill/>
          <a:ln>
            <a:noFill/>
          </a:ln>
        </p:spPr>
      </p:pic>
      <p:pic>
        <p:nvPicPr>
          <p:cNvPr id="265" name="Google Shape;265;p36"/>
          <p:cNvPicPr preferRelativeResize="0"/>
          <p:nvPr/>
        </p:nvPicPr>
        <p:blipFill>
          <a:blip r:embed="rId5">
            <a:alphaModFix/>
          </a:blip>
          <a:stretch>
            <a:fillRect/>
          </a:stretch>
        </p:blipFill>
        <p:spPr>
          <a:xfrm>
            <a:off x="0" y="442"/>
            <a:ext cx="1138475" cy="1137600"/>
          </a:xfrm>
          <a:prstGeom prst="rect">
            <a:avLst/>
          </a:prstGeom>
          <a:noFill/>
          <a:ln>
            <a:noFill/>
          </a:ln>
        </p:spPr>
      </p:pic>
      <p:sp>
        <p:nvSpPr>
          <p:cNvPr id="266" name="Google Shape;266;p36"/>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pic>
        <p:nvPicPr>
          <p:cNvPr id="267" name="Google Shape;267;p36"/>
          <p:cNvPicPr preferRelativeResize="0"/>
          <p:nvPr/>
        </p:nvPicPr>
        <p:blipFill>
          <a:blip r:embed="rId6">
            <a:alphaModFix/>
          </a:blip>
          <a:stretch>
            <a:fillRect/>
          </a:stretch>
        </p:blipFill>
        <p:spPr>
          <a:xfrm>
            <a:off x="4669725" y="1138038"/>
            <a:ext cx="2438400" cy="2438400"/>
          </a:xfrm>
          <a:prstGeom prst="rect">
            <a:avLst/>
          </a:prstGeom>
          <a:noFill/>
          <a:ln>
            <a:noFill/>
          </a:ln>
        </p:spPr>
      </p:pic>
      <p:pic>
        <p:nvPicPr>
          <p:cNvPr id="268" name="Google Shape;268;p36"/>
          <p:cNvPicPr preferRelativeResize="0"/>
          <p:nvPr/>
        </p:nvPicPr>
        <p:blipFill>
          <a:blip r:embed="rId7">
            <a:alphaModFix/>
          </a:blip>
          <a:stretch>
            <a:fillRect/>
          </a:stretch>
        </p:blipFill>
        <p:spPr>
          <a:xfrm>
            <a:off x="7364050" y="1009988"/>
            <a:ext cx="1676400" cy="167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4572000" y="1223575"/>
            <a:ext cx="4370700" cy="1281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Check for duplicates / irrelevant files</a:t>
            </a:r>
            <a:endParaRPr/>
          </a:p>
        </p:txBody>
      </p:sp>
      <p:sp>
        <p:nvSpPr>
          <p:cNvPr id="274" name="Google Shape;274;p37"/>
          <p:cNvSpPr txBox="1"/>
          <p:nvPr>
            <p:ph idx="1" type="body"/>
          </p:nvPr>
        </p:nvSpPr>
        <p:spPr>
          <a:xfrm>
            <a:off x="4627200" y="2718800"/>
            <a:ext cx="4260300" cy="207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1400">
                <a:solidFill>
                  <a:srgbClr val="3C4043"/>
                </a:solidFill>
                <a:highlight>
                  <a:srgbClr val="FFFFFF"/>
                </a:highlight>
                <a:latin typeface="Arial"/>
                <a:ea typeface="Arial"/>
                <a:cs typeface="Arial"/>
                <a:sym typeface="Arial"/>
              </a:rPr>
              <a:t>Checking for corrupt or duplicate images before training a deep learning model improves data quality, prevents training errors, speeds up convergence, and leads to more accurate and reliable model performance.</a:t>
            </a:r>
            <a:endParaRPr sz="1400"/>
          </a:p>
        </p:txBody>
      </p:sp>
      <p:pic>
        <p:nvPicPr>
          <p:cNvPr id="275" name="Google Shape;275;p37"/>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276" name="Google Shape;276;p37"/>
          <p:cNvPicPr preferRelativeResize="0"/>
          <p:nvPr/>
        </p:nvPicPr>
        <p:blipFill>
          <a:blip r:embed="rId4">
            <a:alphaModFix/>
          </a:blip>
          <a:stretch>
            <a:fillRect/>
          </a:stretch>
        </p:blipFill>
        <p:spPr>
          <a:xfrm>
            <a:off x="0" y="442"/>
            <a:ext cx="1138475" cy="1137600"/>
          </a:xfrm>
          <a:prstGeom prst="rect">
            <a:avLst/>
          </a:prstGeom>
          <a:noFill/>
          <a:ln>
            <a:noFill/>
          </a:ln>
        </p:spPr>
      </p:pic>
      <p:pic>
        <p:nvPicPr>
          <p:cNvPr id="277" name="Google Shape;277;p37"/>
          <p:cNvPicPr preferRelativeResize="0"/>
          <p:nvPr/>
        </p:nvPicPr>
        <p:blipFill rotWithShape="1">
          <a:blip r:embed="rId5">
            <a:alphaModFix/>
          </a:blip>
          <a:srcRect b="0" l="14255" r="14255" t="0"/>
          <a:stretch/>
        </p:blipFill>
        <p:spPr>
          <a:xfrm>
            <a:off x="233600" y="1281600"/>
            <a:ext cx="3980550" cy="3512000"/>
          </a:xfrm>
          <a:prstGeom prst="rect">
            <a:avLst/>
          </a:prstGeom>
          <a:noFill/>
          <a:ln>
            <a:noFill/>
          </a:ln>
        </p:spPr>
      </p:pic>
      <p:sp>
        <p:nvSpPr>
          <p:cNvPr id="278" name="Google Shape;278;p37"/>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1851000"/>
            <a:ext cx="3417900" cy="1441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Check for duplicates / irrelevant files</a:t>
            </a:r>
            <a:endParaRPr/>
          </a:p>
        </p:txBody>
      </p:sp>
      <p:pic>
        <p:nvPicPr>
          <p:cNvPr id="284" name="Google Shape;284;p38"/>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285" name="Google Shape;285;p38"/>
          <p:cNvPicPr preferRelativeResize="0"/>
          <p:nvPr/>
        </p:nvPicPr>
        <p:blipFill>
          <a:blip r:embed="rId4">
            <a:alphaModFix/>
          </a:blip>
          <a:stretch>
            <a:fillRect/>
          </a:stretch>
        </p:blipFill>
        <p:spPr>
          <a:xfrm>
            <a:off x="0" y="442"/>
            <a:ext cx="1138475" cy="1137600"/>
          </a:xfrm>
          <a:prstGeom prst="rect">
            <a:avLst/>
          </a:prstGeom>
          <a:noFill/>
          <a:ln>
            <a:noFill/>
          </a:ln>
        </p:spPr>
      </p:pic>
      <p:pic>
        <p:nvPicPr>
          <p:cNvPr id="286" name="Google Shape;286;p38"/>
          <p:cNvPicPr preferRelativeResize="0"/>
          <p:nvPr/>
        </p:nvPicPr>
        <p:blipFill rotWithShape="1">
          <a:blip r:embed="rId5">
            <a:alphaModFix/>
          </a:blip>
          <a:srcRect b="0" l="1333" r="1333" t="0"/>
          <a:stretch/>
        </p:blipFill>
        <p:spPr>
          <a:xfrm>
            <a:off x="3973800" y="893725"/>
            <a:ext cx="4645851" cy="4099000"/>
          </a:xfrm>
          <a:prstGeom prst="rect">
            <a:avLst/>
          </a:prstGeom>
          <a:noFill/>
          <a:ln>
            <a:noFill/>
          </a:ln>
        </p:spPr>
      </p:pic>
      <p:sp>
        <p:nvSpPr>
          <p:cNvPr id="287" name="Google Shape;287;p38"/>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311700" y="1138038"/>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Class Imbalance Check</a:t>
            </a:r>
            <a:endParaRPr/>
          </a:p>
        </p:txBody>
      </p:sp>
      <p:sp>
        <p:nvSpPr>
          <p:cNvPr id="293" name="Google Shape;293;p39"/>
          <p:cNvSpPr txBox="1"/>
          <p:nvPr>
            <p:ph idx="1" type="body"/>
          </p:nvPr>
        </p:nvSpPr>
        <p:spPr>
          <a:xfrm>
            <a:off x="311700" y="1969350"/>
            <a:ext cx="4260300" cy="276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solidFill>
                  <a:srgbClr val="3C4043"/>
                </a:solidFill>
                <a:highlight>
                  <a:srgbClr val="FFFFFF"/>
                </a:highlight>
                <a:latin typeface="Arial"/>
                <a:ea typeface="Arial"/>
                <a:cs typeface="Arial"/>
                <a:sym typeface="Arial"/>
              </a:rPr>
              <a:t>Detecting class imbalance early ensures that the model doesn’t overly favor the majority class, leading to fairer performance across all classes. </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1200"/>
              </a:spcAft>
              <a:buNone/>
            </a:pPr>
            <a:r>
              <a:rPr b="1" lang="en-GB" sz="1400">
                <a:solidFill>
                  <a:srgbClr val="3C4043"/>
                </a:solidFill>
                <a:highlight>
                  <a:srgbClr val="FFFFFF"/>
                </a:highlight>
                <a:latin typeface="Arial"/>
                <a:ea typeface="Arial"/>
                <a:cs typeface="Arial"/>
                <a:sym typeface="Arial"/>
              </a:rPr>
              <a:t>It also aids in selecting appropriate evaluation metrics, such as F1-score, precision, or recall, instead of relying solely on accuracy, which may be misleading in imbalanced datasets.</a:t>
            </a:r>
            <a:endParaRPr sz="1400"/>
          </a:p>
        </p:txBody>
      </p:sp>
      <p:pic>
        <p:nvPicPr>
          <p:cNvPr id="294" name="Google Shape;294;p39"/>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295" name="Google Shape;295;p39"/>
          <p:cNvPicPr preferRelativeResize="0"/>
          <p:nvPr/>
        </p:nvPicPr>
        <p:blipFill>
          <a:blip r:embed="rId4">
            <a:alphaModFix/>
          </a:blip>
          <a:stretch>
            <a:fillRect/>
          </a:stretch>
        </p:blipFill>
        <p:spPr>
          <a:xfrm>
            <a:off x="0" y="442"/>
            <a:ext cx="1138475" cy="1137600"/>
          </a:xfrm>
          <a:prstGeom prst="rect">
            <a:avLst/>
          </a:prstGeom>
          <a:noFill/>
          <a:ln>
            <a:noFill/>
          </a:ln>
        </p:spPr>
      </p:pic>
      <p:pic>
        <p:nvPicPr>
          <p:cNvPr id="296" name="Google Shape;296;p39"/>
          <p:cNvPicPr preferRelativeResize="0"/>
          <p:nvPr/>
        </p:nvPicPr>
        <p:blipFill>
          <a:blip r:embed="rId5">
            <a:alphaModFix/>
          </a:blip>
          <a:stretch>
            <a:fillRect/>
          </a:stretch>
        </p:blipFill>
        <p:spPr>
          <a:xfrm>
            <a:off x="4712175" y="1969350"/>
            <a:ext cx="4267199" cy="2177650"/>
          </a:xfrm>
          <a:prstGeom prst="rect">
            <a:avLst/>
          </a:prstGeom>
          <a:noFill/>
          <a:ln>
            <a:noFill/>
          </a:ln>
        </p:spPr>
      </p:pic>
      <p:sp>
        <p:nvSpPr>
          <p:cNvPr id="297" name="Google Shape;297;p39"/>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2250963"/>
            <a:ext cx="2526000" cy="1331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Class Imbalance Check</a:t>
            </a:r>
            <a:endParaRPr/>
          </a:p>
        </p:txBody>
      </p:sp>
      <p:pic>
        <p:nvPicPr>
          <p:cNvPr id="303" name="Google Shape;303;p40"/>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04" name="Google Shape;304;p40"/>
          <p:cNvPicPr preferRelativeResize="0"/>
          <p:nvPr/>
        </p:nvPicPr>
        <p:blipFill>
          <a:blip r:embed="rId4">
            <a:alphaModFix/>
          </a:blip>
          <a:stretch>
            <a:fillRect/>
          </a:stretch>
        </p:blipFill>
        <p:spPr>
          <a:xfrm>
            <a:off x="0" y="442"/>
            <a:ext cx="1138475" cy="1137600"/>
          </a:xfrm>
          <a:prstGeom prst="rect">
            <a:avLst/>
          </a:prstGeom>
          <a:noFill/>
          <a:ln>
            <a:noFill/>
          </a:ln>
        </p:spPr>
      </p:pic>
      <p:sp>
        <p:nvSpPr>
          <p:cNvPr id="305" name="Google Shape;305;p40"/>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pic>
        <p:nvPicPr>
          <p:cNvPr id="306" name="Google Shape;306;p40"/>
          <p:cNvPicPr preferRelativeResize="0"/>
          <p:nvPr/>
        </p:nvPicPr>
        <p:blipFill>
          <a:blip r:embed="rId5">
            <a:alphaModFix/>
          </a:blip>
          <a:stretch>
            <a:fillRect/>
          </a:stretch>
        </p:blipFill>
        <p:spPr>
          <a:xfrm rot="5400000">
            <a:off x="3658987" y="51712"/>
            <a:ext cx="4087125" cy="572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4572000" y="1186925"/>
            <a:ext cx="4370700" cy="1281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Specify Image Size &amp; No. of Batches</a:t>
            </a:r>
            <a:endParaRPr/>
          </a:p>
        </p:txBody>
      </p:sp>
      <p:sp>
        <p:nvSpPr>
          <p:cNvPr id="312" name="Google Shape;312;p41"/>
          <p:cNvSpPr txBox="1"/>
          <p:nvPr>
            <p:ph idx="1" type="body"/>
          </p:nvPr>
        </p:nvSpPr>
        <p:spPr>
          <a:xfrm>
            <a:off x="4627200" y="2571750"/>
            <a:ext cx="4260300" cy="222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solidFill>
                  <a:srgbClr val="3C4043"/>
                </a:solidFill>
                <a:highlight>
                  <a:srgbClr val="FFFFFF"/>
                </a:highlight>
                <a:latin typeface="Arial"/>
                <a:ea typeface="Arial"/>
                <a:cs typeface="Arial"/>
                <a:sym typeface="Arial"/>
              </a:rPr>
              <a:t>Defining image size ensures uniformity, allowing the model to learn more effectively from the data without resizing inconsistencies.</a:t>
            </a:r>
            <a:endParaRPr b="1" sz="1400">
              <a:solidFill>
                <a:srgbClr val="3C4043"/>
              </a:solidFill>
              <a:highlight>
                <a:srgbClr val="FFFFFF"/>
              </a:highlight>
              <a:latin typeface="Arial"/>
              <a:ea typeface="Arial"/>
              <a:cs typeface="Arial"/>
              <a:sym typeface="Arial"/>
            </a:endParaRPr>
          </a:p>
          <a:p>
            <a:pPr indent="0" lvl="0" marL="0" rtl="0" algn="l">
              <a:lnSpc>
                <a:spcPct val="150000"/>
              </a:lnSpc>
              <a:spcBef>
                <a:spcPts val="1200"/>
              </a:spcBef>
              <a:spcAft>
                <a:spcPts val="1200"/>
              </a:spcAft>
              <a:buNone/>
            </a:pPr>
            <a:r>
              <a:rPr b="1" lang="en-GB" sz="1400">
                <a:solidFill>
                  <a:srgbClr val="3C4043"/>
                </a:solidFill>
                <a:highlight>
                  <a:srgbClr val="FFFFFF"/>
                </a:highlight>
                <a:latin typeface="Arial"/>
                <a:ea typeface="Arial"/>
                <a:cs typeface="Arial"/>
                <a:sym typeface="Arial"/>
              </a:rPr>
              <a:t>Choosing an optimal batch size improves convergence and stability during training, helping to prevent overfitting or underfitting.</a:t>
            </a:r>
            <a:endParaRPr b="1" sz="1400">
              <a:solidFill>
                <a:srgbClr val="3C4043"/>
              </a:solidFill>
              <a:highlight>
                <a:srgbClr val="FFFFFF"/>
              </a:highlight>
              <a:latin typeface="Arial"/>
              <a:ea typeface="Arial"/>
              <a:cs typeface="Arial"/>
              <a:sym typeface="Arial"/>
            </a:endParaRPr>
          </a:p>
        </p:txBody>
      </p:sp>
      <p:pic>
        <p:nvPicPr>
          <p:cNvPr id="313" name="Google Shape;313;p41"/>
          <p:cNvPicPr preferRelativeResize="0"/>
          <p:nvPr/>
        </p:nvPicPr>
        <p:blipFill>
          <a:blip r:embed="rId3">
            <a:alphaModFix/>
          </a:blip>
          <a:stretch>
            <a:fillRect/>
          </a:stretch>
        </p:blipFill>
        <p:spPr>
          <a:xfrm>
            <a:off x="7862400" y="0"/>
            <a:ext cx="1281600" cy="1281600"/>
          </a:xfrm>
          <a:prstGeom prst="rect">
            <a:avLst/>
          </a:prstGeom>
          <a:noFill/>
          <a:ln>
            <a:noFill/>
          </a:ln>
        </p:spPr>
      </p:pic>
      <p:pic>
        <p:nvPicPr>
          <p:cNvPr id="314" name="Google Shape;314;p41"/>
          <p:cNvPicPr preferRelativeResize="0"/>
          <p:nvPr/>
        </p:nvPicPr>
        <p:blipFill>
          <a:blip r:embed="rId4">
            <a:alphaModFix/>
          </a:blip>
          <a:stretch>
            <a:fillRect/>
          </a:stretch>
        </p:blipFill>
        <p:spPr>
          <a:xfrm>
            <a:off x="0" y="442"/>
            <a:ext cx="1138475" cy="1137600"/>
          </a:xfrm>
          <a:prstGeom prst="rect">
            <a:avLst/>
          </a:prstGeom>
          <a:noFill/>
          <a:ln>
            <a:noFill/>
          </a:ln>
        </p:spPr>
      </p:pic>
      <p:pic>
        <p:nvPicPr>
          <p:cNvPr id="315" name="Google Shape;315;p41"/>
          <p:cNvPicPr preferRelativeResize="0"/>
          <p:nvPr/>
        </p:nvPicPr>
        <p:blipFill rotWithShape="1">
          <a:blip r:embed="rId5">
            <a:alphaModFix/>
          </a:blip>
          <a:srcRect b="0" l="12201" r="12201" t="0"/>
          <a:stretch/>
        </p:blipFill>
        <p:spPr>
          <a:xfrm>
            <a:off x="233600" y="1281600"/>
            <a:ext cx="3980550" cy="3512000"/>
          </a:xfrm>
          <a:prstGeom prst="rect">
            <a:avLst/>
          </a:prstGeom>
          <a:noFill/>
          <a:ln>
            <a:noFill/>
          </a:ln>
        </p:spPr>
      </p:pic>
      <p:sp>
        <p:nvSpPr>
          <p:cNvPr id="316" name="Google Shape;316;p41"/>
          <p:cNvSpPr txBox="1"/>
          <p:nvPr>
            <p:ph type="title"/>
          </p:nvPr>
        </p:nvSpPr>
        <p:spPr>
          <a:xfrm>
            <a:off x="311700" y="214100"/>
            <a:ext cx="8520600" cy="56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000">
                <a:solidFill>
                  <a:srgbClr val="CACACA"/>
                </a:solidFill>
              </a:rPr>
              <a:t>Step 1: Data Collection &amp; Preparation </a:t>
            </a:r>
            <a:endParaRPr sz="3000">
              <a:solidFill>
                <a:srgbClr val="CACAC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